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330" r:id="rId2"/>
    <p:sldId id="682" r:id="rId3"/>
    <p:sldId id="304" r:id="rId4"/>
    <p:sldId id="305" r:id="rId5"/>
    <p:sldId id="683" r:id="rId6"/>
    <p:sldId id="684" r:id="rId7"/>
    <p:sldId id="685" r:id="rId8"/>
    <p:sldId id="686" r:id="rId9"/>
    <p:sldId id="687" r:id="rId10"/>
    <p:sldId id="748" r:id="rId11"/>
    <p:sldId id="257" r:id="rId12"/>
    <p:sldId id="306" r:id="rId13"/>
    <p:sldId id="295" r:id="rId14"/>
    <p:sldId id="689" r:id="rId15"/>
    <p:sldId id="690" r:id="rId16"/>
    <p:sldId id="688" r:id="rId17"/>
    <p:sldId id="697" r:id="rId18"/>
    <p:sldId id="703" r:id="rId19"/>
    <p:sldId id="692" r:id="rId20"/>
    <p:sldId id="704" r:id="rId21"/>
    <p:sldId id="705" r:id="rId22"/>
    <p:sldId id="380" r:id="rId23"/>
    <p:sldId id="706" r:id="rId24"/>
    <p:sldId id="707" r:id="rId25"/>
    <p:sldId id="383" r:id="rId26"/>
    <p:sldId id="384" r:id="rId27"/>
    <p:sldId id="385" r:id="rId28"/>
    <p:sldId id="387" r:id="rId29"/>
    <p:sldId id="389" r:id="rId30"/>
    <p:sldId id="390" r:id="rId31"/>
    <p:sldId id="391" r:id="rId32"/>
    <p:sldId id="698" r:id="rId33"/>
    <p:sldId id="709" r:id="rId34"/>
    <p:sldId id="710" r:id="rId35"/>
    <p:sldId id="711" r:id="rId36"/>
    <p:sldId id="723" r:id="rId37"/>
    <p:sldId id="724" r:id="rId38"/>
    <p:sldId id="296" r:id="rId39"/>
    <p:sldId id="297" r:id="rId40"/>
    <p:sldId id="712" r:id="rId41"/>
    <p:sldId id="713" r:id="rId42"/>
    <p:sldId id="725" r:id="rId43"/>
    <p:sldId id="714" r:id="rId44"/>
    <p:sldId id="715" r:id="rId45"/>
    <p:sldId id="717" r:id="rId46"/>
    <p:sldId id="718" r:id="rId47"/>
    <p:sldId id="719" r:id="rId48"/>
    <p:sldId id="720" r:id="rId49"/>
    <p:sldId id="726" r:id="rId50"/>
    <p:sldId id="721" r:id="rId51"/>
    <p:sldId id="727" r:id="rId52"/>
    <p:sldId id="722" r:id="rId53"/>
    <p:sldId id="716" r:id="rId54"/>
    <p:sldId id="728" r:id="rId55"/>
    <p:sldId id="729" r:id="rId56"/>
    <p:sldId id="730" r:id="rId57"/>
    <p:sldId id="732" r:id="rId58"/>
    <p:sldId id="731" r:id="rId59"/>
    <p:sldId id="733" r:id="rId60"/>
    <p:sldId id="736" r:id="rId61"/>
    <p:sldId id="737" r:id="rId62"/>
    <p:sldId id="738" r:id="rId63"/>
    <p:sldId id="412" r:id="rId64"/>
    <p:sldId id="734" r:id="rId65"/>
    <p:sldId id="769" r:id="rId66"/>
    <p:sldId id="762" r:id="rId67"/>
    <p:sldId id="763" r:id="rId68"/>
    <p:sldId id="764" r:id="rId69"/>
    <p:sldId id="765" r:id="rId70"/>
    <p:sldId id="770" r:id="rId71"/>
    <p:sldId id="771" r:id="rId72"/>
    <p:sldId id="766" r:id="rId73"/>
    <p:sldId id="767" r:id="rId74"/>
    <p:sldId id="768" r:id="rId75"/>
    <p:sldId id="772" r:id="rId76"/>
    <p:sldId id="699" r:id="rId77"/>
    <p:sldId id="739" r:id="rId78"/>
    <p:sldId id="741" r:id="rId79"/>
    <p:sldId id="744" r:id="rId80"/>
    <p:sldId id="742" r:id="rId81"/>
    <p:sldId id="700" r:id="rId82"/>
    <p:sldId id="745" r:id="rId83"/>
    <p:sldId id="746" r:id="rId84"/>
    <p:sldId id="394" r:id="rId85"/>
    <p:sldId id="395" r:id="rId86"/>
    <p:sldId id="396" r:id="rId87"/>
    <p:sldId id="397" r:id="rId88"/>
    <p:sldId id="701" r:id="rId89"/>
    <p:sldId id="449" r:id="rId90"/>
    <p:sldId id="450" r:id="rId91"/>
    <p:sldId id="749" r:id="rId92"/>
    <p:sldId id="750" r:id="rId93"/>
    <p:sldId id="487" r:id="rId94"/>
    <p:sldId id="488" r:id="rId95"/>
    <p:sldId id="489" r:id="rId96"/>
    <p:sldId id="490" r:id="rId97"/>
    <p:sldId id="751" r:id="rId98"/>
    <p:sldId id="752" r:id="rId99"/>
    <p:sldId id="753" r:id="rId100"/>
    <p:sldId id="754" r:id="rId101"/>
    <p:sldId id="773" r:id="rId102"/>
    <p:sldId id="774" r:id="rId103"/>
    <p:sldId id="775" r:id="rId104"/>
    <p:sldId id="776" r:id="rId105"/>
    <p:sldId id="777" r:id="rId106"/>
    <p:sldId id="778" r:id="rId107"/>
    <p:sldId id="779" r:id="rId108"/>
    <p:sldId id="780" r:id="rId109"/>
    <p:sldId id="781" r:id="rId110"/>
    <p:sldId id="415" r:id="rId111"/>
    <p:sldId id="316" r:id="rId112"/>
    <p:sldId id="324" r:id="rId1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695A"/>
    <a:srgbClr val="59FD6D"/>
    <a:srgbClr val="00FF00"/>
    <a:srgbClr val="FF0000"/>
    <a:srgbClr val="FB1C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26"/>
    <p:restoredTop sz="94521"/>
  </p:normalViewPr>
  <p:slideViewPr>
    <p:cSldViewPr>
      <p:cViewPr varScale="1">
        <p:scale>
          <a:sx n="144" d="100"/>
          <a:sy n="144" d="100"/>
        </p:scale>
        <p:origin x="1808" y="184"/>
      </p:cViewPr>
      <p:guideLst>
        <p:guide orient="horz" pos="2160"/>
        <p:guide pos="2880"/>
      </p:guideLst>
    </p:cSldViewPr>
  </p:slideViewPr>
  <p:notesTextViewPr>
    <p:cViewPr>
      <p:scale>
        <a:sx n="100" d="100"/>
        <a:sy n="100" d="100"/>
      </p:scale>
      <p:origin x="0" y="0"/>
    </p:cViewPr>
  </p:notesTextViewPr>
  <p:sorterViewPr>
    <p:cViewPr>
      <p:scale>
        <a:sx n="80" d="100"/>
        <a:sy n="80" d="100"/>
      </p:scale>
      <p:origin x="0" y="486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6" Type="http://schemas.openxmlformats.org/officeDocument/2006/relationships/image" Target="../media/image68.wmf"/><Relationship Id="rId5" Type="http://schemas.openxmlformats.org/officeDocument/2006/relationships/image" Target="../media/image67.wmf"/><Relationship Id="rId4" Type="http://schemas.openxmlformats.org/officeDocument/2006/relationships/image" Target="../media/image6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41D9AC-C4DC-4626-BD9E-860ADBEBE25E}" type="datetimeFigureOut">
              <a:rPr lang="en-US" smtClean="0"/>
              <a:pPr/>
              <a:t>10/25/22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6B2A92-AD47-4AF8-BBA5-94641E99511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aike.baidu.com/item/%E6%84%9F%E5%85%89%E6%9D%90%E6%96%99"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a:t>记录图片，很长时间难以保存，所以很长时间研究图像的获取</a:t>
            </a:r>
            <a:endParaRPr lang="en-US" dirty="0"/>
          </a:p>
        </p:txBody>
      </p:sp>
      <p:sp>
        <p:nvSpPr>
          <p:cNvPr id="4" name="Slide Number Placeholder 3"/>
          <p:cNvSpPr>
            <a:spLocks noGrp="1"/>
          </p:cNvSpPr>
          <p:nvPr>
            <p:ph type="sldNum" sz="quarter" idx="10"/>
          </p:nvPr>
        </p:nvSpPr>
        <p:spPr/>
        <p:txBody>
          <a:bodyPr/>
          <a:lstStyle/>
          <a:p>
            <a:fld id="{C48D6E9C-CB34-4FFF-84FA-317E47FBFF9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48D6E9C-CB34-4FFF-84FA-317E47FBFF90}" type="slidenum">
              <a:rPr lang="en-US" smtClean="0"/>
              <a:pPr/>
              <a:t>11</a:t>
            </a:fld>
            <a:endParaRPr lang="en-US"/>
          </a:p>
        </p:txBody>
      </p:sp>
    </p:spTree>
    <p:extLst>
      <p:ext uri="{BB962C8B-B14F-4D97-AF65-F5344CB8AC3E}">
        <p14:creationId xmlns:p14="http://schemas.microsoft.com/office/powerpoint/2010/main" val="2526405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5ABA4529-5F9A-4C5D-ABC6-8F9F4FB8825F}" type="slidenum">
              <a:rPr lang="en-US" smtClean="0"/>
              <a:pPr/>
              <a:t>12</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88561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8E6364FE-8950-43FB-8EA6-BAA6B4D2A3A0}" type="slidenum">
              <a:rPr lang="en-US" smtClean="0"/>
              <a:pPr/>
              <a:t>13</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237295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48D6E9C-CB34-4FFF-84FA-317E47FBFF90}" type="slidenum">
              <a:rPr lang="en-US" smtClean="0"/>
              <a:pPr/>
              <a:t>17</a:t>
            </a:fld>
            <a:endParaRPr lang="en-US"/>
          </a:p>
        </p:txBody>
      </p:sp>
    </p:spTree>
    <p:extLst>
      <p:ext uri="{BB962C8B-B14F-4D97-AF65-F5344CB8AC3E}">
        <p14:creationId xmlns:p14="http://schemas.microsoft.com/office/powerpoint/2010/main" val="3951713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为了研究何种条件能聚焦，先引出焦距的概念</a:t>
            </a:r>
          </a:p>
        </p:txBody>
      </p:sp>
      <p:sp>
        <p:nvSpPr>
          <p:cNvPr id="4" name="灯片编号占位符 3"/>
          <p:cNvSpPr>
            <a:spLocks noGrp="1"/>
          </p:cNvSpPr>
          <p:nvPr>
            <p:ph type="sldNum" sz="quarter" idx="5"/>
          </p:nvPr>
        </p:nvSpPr>
        <p:spPr/>
        <p:txBody>
          <a:bodyPr/>
          <a:lstStyle/>
          <a:p>
            <a:fld id="{FE6B2A92-AD47-4AF8-BBA5-94641E99511A}" type="slidenum">
              <a:rPr lang="en-US" smtClean="0"/>
              <a:pPr/>
              <a:t>21</a:t>
            </a:fld>
            <a:endParaRPr lang="en-US"/>
          </a:p>
        </p:txBody>
      </p:sp>
    </p:spTree>
    <p:extLst>
      <p:ext uri="{BB962C8B-B14F-4D97-AF65-F5344CB8AC3E}">
        <p14:creationId xmlns:p14="http://schemas.microsoft.com/office/powerpoint/2010/main" val="3858547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98D0C23F-563D-44E4-A146-08E78189B642}" type="slidenum">
              <a:rPr lang="en-US" smtClean="0"/>
              <a:pPr/>
              <a:t>22</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r>
              <a:rPr lang="zh-CN" altLang="en-US" dirty="0"/>
              <a:t>小孔成像：光的直线传播</a:t>
            </a:r>
            <a:endParaRPr lang="en-US" altLang="zh-CN" dirty="0"/>
          </a:p>
          <a:p>
            <a:pPr eaLnBrk="1" hangingPunct="1"/>
            <a:r>
              <a:rPr lang="zh-CN" altLang="en-US" dirty="0"/>
              <a:t>透镜：光的折射，聚焦</a:t>
            </a:r>
            <a:endParaRPr lang="en-US" altLang="zh-CN" dirty="0"/>
          </a:p>
          <a:p>
            <a:pPr eaLnBrk="1" hangingPunct="1"/>
            <a:r>
              <a:rPr lang="zh-CN" altLang="en-US" dirty="0"/>
              <a:t>相同点：成像都倒置</a:t>
            </a:r>
            <a:endParaRPr lang="en-US" dirty="0"/>
          </a:p>
        </p:txBody>
      </p:sp>
    </p:spTree>
    <p:extLst>
      <p:ext uri="{BB962C8B-B14F-4D97-AF65-F5344CB8AC3E}">
        <p14:creationId xmlns:p14="http://schemas.microsoft.com/office/powerpoint/2010/main" val="523122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与小孔成像一样，透镜同样存在孔径概念</a:t>
            </a:r>
            <a:endParaRPr kumimoji="1" lang="en-US" altLang="zh-CN" dirty="0"/>
          </a:p>
          <a:p>
            <a:r>
              <a:rPr kumimoji="1" lang="en-US" altLang="zh-CN" dirty="0"/>
              <a:t>aperture:</a:t>
            </a:r>
            <a:r>
              <a:rPr kumimoji="1" lang="zh-CN" altLang="en-US" dirty="0"/>
              <a:t>孔径</a:t>
            </a:r>
            <a:r>
              <a:rPr kumimoji="1" lang="en-US" altLang="zh-CN" dirty="0"/>
              <a:t>,</a:t>
            </a:r>
            <a:r>
              <a:rPr kumimoji="1" lang="zh-CN" altLang="en-US" dirty="0"/>
              <a:t>决定通过的光量，越大则亮度越高，越清晰</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FE6B2A92-AD47-4AF8-BBA5-94641E99511A}" type="slidenum">
              <a:rPr lang="en-US" smtClean="0"/>
              <a:pPr/>
              <a:t>23</a:t>
            </a:fld>
            <a:endParaRPr lang="en-US"/>
          </a:p>
        </p:txBody>
      </p:sp>
    </p:spTree>
    <p:extLst>
      <p:ext uri="{BB962C8B-B14F-4D97-AF65-F5344CB8AC3E}">
        <p14:creationId xmlns:p14="http://schemas.microsoft.com/office/powerpoint/2010/main" val="785520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透镜与人眼成像相似，眼睛有三层外套，由三个透明的结构包覆著组成。最外层由角膜和巩膜组成，中间的一层由脉络膜、睫状体、和虹膜组成。最内层是视网膜</a:t>
            </a:r>
          </a:p>
        </p:txBody>
      </p:sp>
      <p:sp>
        <p:nvSpPr>
          <p:cNvPr id="4" name="灯片编号占位符 3"/>
          <p:cNvSpPr>
            <a:spLocks noGrp="1"/>
          </p:cNvSpPr>
          <p:nvPr>
            <p:ph type="sldNum" sz="quarter" idx="5"/>
          </p:nvPr>
        </p:nvSpPr>
        <p:spPr/>
        <p:txBody>
          <a:bodyPr/>
          <a:lstStyle/>
          <a:p>
            <a:fld id="{FE6B2A92-AD47-4AF8-BBA5-94641E99511A}" type="slidenum">
              <a:rPr lang="en-US" smtClean="0"/>
              <a:pPr/>
              <a:t>24</a:t>
            </a:fld>
            <a:endParaRPr lang="en-US"/>
          </a:p>
        </p:txBody>
      </p:sp>
    </p:spTree>
    <p:extLst>
      <p:ext uri="{BB962C8B-B14F-4D97-AF65-F5344CB8AC3E}">
        <p14:creationId xmlns:p14="http://schemas.microsoft.com/office/powerpoint/2010/main" val="2700587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36EF6332-AFB3-4B65-A0B7-4082AF290CA3}" type="slidenum">
              <a:rPr lang="en-US" smtClean="0"/>
              <a:pPr/>
              <a:t>25</a:t>
            </a:fld>
            <a:endParaRPr 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r>
              <a:rPr lang="zh-CN" altLang="en-US" dirty="0"/>
              <a:t>什么情况下会聚焦？考虑理想情况，假设透镜足够细，建立如图几何模型</a:t>
            </a:r>
            <a:endParaRPr lang="en-US" dirty="0"/>
          </a:p>
        </p:txBody>
      </p:sp>
    </p:spTree>
    <p:extLst>
      <p:ext uri="{BB962C8B-B14F-4D97-AF65-F5344CB8AC3E}">
        <p14:creationId xmlns:p14="http://schemas.microsoft.com/office/powerpoint/2010/main" val="1478451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469203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三维场景和平面图像</a:t>
            </a:r>
            <a:r>
              <a:rPr kumimoji="1" lang="zh-CN" altLang="en-US"/>
              <a:t>的对应关系？</a:t>
            </a:r>
            <a:endParaRPr kumimoji="1" lang="zh-CN" altLang="en-US" dirty="0"/>
          </a:p>
        </p:txBody>
      </p:sp>
      <p:sp>
        <p:nvSpPr>
          <p:cNvPr id="4" name="灯片编号占位符 3"/>
          <p:cNvSpPr>
            <a:spLocks noGrp="1"/>
          </p:cNvSpPr>
          <p:nvPr>
            <p:ph type="sldNum" sz="quarter" idx="5"/>
          </p:nvPr>
        </p:nvSpPr>
        <p:spPr/>
        <p:txBody>
          <a:bodyPr/>
          <a:lstStyle/>
          <a:p>
            <a:fld id="{FE6B2A92-AD47-4AF8-BBA5-94641E99511A}" type="slidenum">
              <a:rPr lang="en-US" smtClean="0"/>
              <a:pPr/>
              <a:t>2</a:t>
            </a:fld>
            <a:endParaRPr lang="en-US"/>
          </a:p>
        </p:txBody>
      </p:sp>
    </p:spTree>
    <p:extLst>
      <p:ext uri="{BB962C8B-B14F-4D97-AF65-F5344CB8AC3E}">
        <p14:creationId xmlns:p14="http://schemas.microsoft.com/office/powerpoint/2010/main" val="3494045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3947C197-61D7-409C-B461-DDD6893976C8}" type="slidenum">
              <a:rPr lang="en-US" smtClean="0"/>
              <a:pPr/>
              <a:t>27</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485604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403196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811547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B08AB568-68A1-4DBF-9CD1-10FA9E0B1A27}" type="slidenum">
              <a:rPr lang="en-US" smtClean="0"/>
              <a:pPr/>
              <a:t>30</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203490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ln/>
        </p:spPr>
        <p:txBody>
          <a:bodyPr/>
          <a:lstStyle/>
          <a:p>
            <a:r>
              <a:rPr lang="en-US" altLang="zh-CN" dirty="0"/>
              <a:t>d</a:t>
            </a:r>
            <a:r>
              <a:rPr lang="zh-CN" altLang="en-US" dirty="0"/>
              <a:t>表示传感器的尺寸</a:t>
            </a:r>
            <a:endParaRPr lang="en-US" dirty="0"/>
          </a:p>
        </p:txBody>
      </p:sp>
      <p:sp>
        <p:nvSpPr>
          <p:cNvPr id="103428" name="Slide Number Placeholder 3"/>
          <p:cNvSpPr>
            <a:spLocks noGrp="1"/>
          </p:cNvSpPr>
          <p:nvPr>
            <p:ph type="sldNum" sz="quarter" idx="5"/>
          </p:nvPr>
        </p:nvSpPr>
        <p:spPr>
          <a:noFill/>
        </p:spPr>
        <p:txBody>
          <a:bodyPr/>
          <a:lstStyle/>
          <a:p>
            <a:fld id="{27BCA9CA-EAC5-4806-839C-73C679C01CC1}" type="slidenum">
              <a:rPr lang="en-US" smtClean="0"/>
              <a:pPr/>
              <a:t>31</a:t>
            </a:fld>
            <a:endParaRPr lang="en-US"/>
          </a:p>
        </p:txBody>
      </p:sp>
    </p:spTree>
    <p:extLst>
      <p:ext uri="{BB962C8B-B14F-4D97-AF65-F5344CB8AC3E}">
        <p14:creationId xmlns:p14="http://schemas.microsoft.com/office/powerpoint/2010/main" val="1863925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48D6E9C-CB34-4FFF-84FA-317E47FBFF90}" type="slidenum">
              <a:rPr lang="en-US" smtClean="0"/>
              <a:pPr/>
              <a:t>32</a:t>
            </a:fld>
            <a:endParaRPr lang="en-US"/>
          </a:p>
        </p:txBody>
      </p:sp>
    </p:spTree>
    <p:extLst>
      <p:ext uri="{BB962C8B-B14F-4D97-AF65-F5344CB8AC3E}">
        <p14:creationId xmlns:p14="http://schemas.microsoft.com/office/powerpoint/2010/main" val="1516614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理想情况下的场景物体点和像点坐标关系</a:t>
            </a:r>
          </a:p>
        </p:txBody>
      </p:sp>
      <p:sp>
        <p:nvSpPr>
          <p:cNvPr id="4" name="灯片编号占位符 3"/>
          <p:cNvSpPr>
            <a:spLocks noGrp="1"/>
          </p:cNvSpPr>
          <p:nvPr>
            <p:ph type="sldNum" sz="quarter" idx="5"/>
          </p:nvPr>
        </p:nvSpPr>
        <p:spPr/>
        <p:txBody>
          <a:bodyPr/>
          <a:lstStyle/>
          <a:p>
            <a:fld id="{FE6B2A92-AD47-4AF8-BBA5-94641E99511A}" type="slidenum">
              <a:rPr lang="en-US" smtClean="0"/>
              <a:pPr/>
              <a:t>33</a:t>
            </a:fld>
            <a:endParaRPr lang="en-US"/>
          </a:p>
        </p:txBody>
      </p:sp>
    </p:spTree>
    <p:extLst>
      <p:ext uri="{BB962C8B-B14F-4D97-AF65-F5344CB8AC3E}">
        <p14:creationId xmlns:p14="http://schemas.microsoft.com/office/powerpoint/2010/main" val="1137846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相机内部包括？</a:t>
            </a:r>
            <a:endParaRPr kumimoji="1" lang="en-US" altLang="zh-CN" dirty="0"/>
          </a:p>
          <a:p>
            <a:r>
              <a:rPr kumimoji="1" lang="zh-CN" altLang="en-US" dirty="0"/>
              <a:t>感光芯片为离散单元</a:t>
            </a:r>
          </a:p>
        </p:txBody>
      </p:sp>
      <p:sp>
        <p:nvSpPr>
          <p:cNvPr id="4" name="灯片编号占位符 3"/>
          <p:cNvSpPr>
            <a:spLocks noGrp="1"/>
          </p:cNvSpPr>
          <p:nvPr>
            <p:ph type="sldNum" sz="quarter" idx="5"/>
          </p:nvPr>
        </p:nvSpPr>
        <p:spPr/>
        <p:txBody>
          <a:bodyPr/>
          <a:lstStyle/>
          <a:p>
            <a:fld id="{FE6B2A92-AD47-4AF8-BBA5-94641E99511A}" type="slidenum">
              <a:rPr lang="en-US" smtClean="0"/>
              <a:pPr/>
              <a:t>34</a:t>
            </a:fld>
            <a:endParaRPr lang="en-US"/>
          </a:p>
        </p:txBody>
      </p:sp>
    </p:spTree>
    <p:extLst>
      <p:ext uri="{BB962C8B-B14F-4D97-AF65-F5344CB8AC3E}">
        <p14:creationId xmlns:p14="http://schemas.microsoft.com/office/powerpoint/2010/main" val="978118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像平面坐标坐标零点非中心，二维左下角点</a:t>
            </a:r>
          </a:p>
        </p:txBody>
      </p:sp>
      <p:sp>
        <p:nvSpPr>
          <p:cNvPr id="4" name="灯片编号占位符 3"/>
          <p:cNvSpPr>
            <a:spLocks noGrp="1"/>
          </p:cNvSpPr>
          <p:nvPr>
            <p:ph type="sldNum" sz="quarter" idx="5"/>
          </p:nvPr>
        </p:nvSpPr>
        <p:spPr/>
        <p:txBody>
          <a:bodyPr/>
          <a:lstStyle/>
          <a:p>
            <a:fld id="{FE6B2A92-AD47-4AF8-BBA5-94641E99511A}" type="slidenum">
              <a:rPr lang="en-US" smtClean="0"/>
              <a:pPr/>
              <a:t>35</a:t>
            </a:fld>
            <a:endParaRPr lang="en-US"/>
          </a:p>
        </p:txBody>
      </p:sp>
    </p:spTree>
    <p:extLst>
      <p:ext uri="{BB962C8B-B14F-4D97-AF65-F5344CB8AC3E}">
        <p14:creationId xmlns:p14="http://schemas.microsoft.com/office/powerpoint/2010/main" val="2858259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像平面为离散单元，单位距离的像素数为分辨率</a:t>
            </a:r>
            <a:r>
              <a:rPr kumimoji="1" lang="en-US" altLang="zh-CN" dirty="0"/>
              <a:t>alpha</a:t>
            </a:r>
            <a:r>
              <a:rPr kumimoji="1" lang="zh-CN" altLang="en-US" dirty="0"/>
              <a:t>和</a:t>
            </a:r>
            <a:r>
              <a:rPr kumimoji="1" lang="en-US" altLang="zh-CN" dirty="0"/>
              <a:t>beta</a:t>
            </a:r>
            <a:endParaRPr kumimoji="1" lang="zh-CN" altLang="en-US" dirty="0"/>
          </a:p>
        </p:txBody>
      </p:sp>
      <p:sp>
        <p:nvSpPr>
          <p:cNvPr id="4" name="灯片编号占位符 3"/>
          <p:cNvSpPr>
            <a:spLocks noGrp="1"/>
          </p:cNvSpPr>
          <p:nvPr>
            <p:ph type="sldNum" sz="quarter" idx="5"/>
          </p:nvPr>
        </p:nvSpPr>
        <p:spPr/>
        <p:txBody>
          <a:bodyPr/>
          <a:lstStyle/>
          <a:p>
            <a:fld id="{FE6B2A92-AD47-4AF8-BBA5-94641E99511A}" type="slidenum">
              <a:rPr lang="en-US" smtClean="0"/>
              <a:pPr/>
              <a:t>36</a:t>
            </a:fld>
            <a:endParaRPr lang="en-US"/>
          </a:p>
        </p:txBody>
      </p:sp>
    </p:spTree>
    <p:extLst>
      <p:ext uri="{BB962C8B-B14F-4D97-AF65-F5344CB8AC3E}">
        <p14:creationId xmlns:p14="http://schemas.microsoft.com/office/powerpoint/2010/main" val="2050053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p:spPr>
        <p:txBody>
          <a:bodyPr/>
          <a:lstStyle/>
          <a:p>
            <a:endParaRPr lang="en-US"/>
          </a:p>
        </p:txBody>
      </p:sp>
      <p:sp>
        <p:nvSpPr>
          <p:cNvPr id="68612" name="Slide Number Placeholder 3"/>
          <p:cNvSpPr>
            <a:spLocks noGrp="1"/>
          </p:cNvSpPr>
          <p:nvPr>
            <p:ph type="sldNum" sz="quarter" idx="5"/>
          </p:nvPr>
        </p:nvSpPr>
        <p:spPr>
          <a:noFill/>
        </p:spPr>
        <p:txBody>
          <a:bodyPr/>
          <a:lstStyle/>
          <a:p>
            <a:fld id="{B691DB5C-2048-47F1-A00F-E6FE4A9C9FA9}" type="slidenum">
              <a:rPr lang="en-US" smtClean="0"/>
              <a:pPr/>
              <a:t>3</a:t>
            </a:fld>
            <a:endParaRPr lang="en-US"/>
          </a:p>
        </p:txBody>
      </p:sp>
    </p:spTree>
    <p:extLst>
      <p:ext uri="{BB962C8B-B14F-4D97-AF65-F5344CB8AC3E}">
        <p14:creationId xmlns:p14="http://schemas.microsoft.com/office/powerpoint/2010/main" val="806369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映射关系非线性</a:t>
            </a:r>
          </a:p>
        </p:txBody>
      </p:sp>
      <p:sp>
        <p:nvSpPr>
          <p:cNvPr id="4" name="灯片编号占位符 3"/>
          <p:cNvSpPr>
            <a:spLocks noGrp="1"/>
          </p:cNvSpPr>
          <p:nvPr>
            <p:ph type="sldNum" sz="quarter" idx="5"/>
          </p:nvPr>
        </p:nvSpPr>
        <p:spPr/>
        <p:txBody>
          <a:bodyPr/>
          <a:lstStyle/>
          <a:p>
            <a:fld id="{FE6B2A92-AD47-4AF8-BBA5-94641E99511A}" type="slidenum">
              <a:rPr lang="en-US" smtClean="0"/>
              <a:pPr/>
              <a:t>37</a:t>
            </a:fld>
            <a:endParaRPr lang="en-US"/>
          </a:p>
        </p:txBody>
      </p:sp>
    </p:spTree>
    <p:extLst>
      <p:ext uri="{BB962C8B-B14F-4D97-AF65-F5344CB8AC3E}">
        <p14:creationId xmlns:p14="http://schemas.microsoft.com/office/powerpoint/2010/main" val="21929299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p:spPr>
        <p:txBody>
          <a:bodyPr/>
          <a:lstStyle/>
          <a:p>
            <a:r>
              <a:rPr lang="zh-CN" altLang="en-US" dirty="0"/>
              <a:t>笛卡尔坐标系，非欧式坐标系</a:t>
            </a:r>
            <a:endParaRPr lang="en-US" dirty="0"/>
          </a:p>
        </p:txBody>
      </p:sp>
      <p:sp>
        <p:nvSpPr>
          <p:cNvPr id="81924" name="Slide Number Placeholder 3"/>
          <p:cNvSpPr>
            <a:spLocks noGrp="1"/>
          </p:cNvSpPr>
          <p:nvPr>
            <p:ph type="sldNum" sz="quarter" idx="5"/>
          </p:nvPr>
        </p:nvSpPr>
        <p:spPr>
          <a:noFill/>
        </p:spPr>
        <p:txBody>
          <a:bodyPr/>
          <a:lstStyle/>
          <a:p>
            <a:fld id="{951C443E-888C-4C6A-A964-C905F446CCF4}" type="slidenum">
              <a:rPr lang="en-US" smtClean="0"/>
              <a:pPr/>
              <a:t>38</a:t>
            </a:fld>
            <a:endParaRPr lang="en-US"/>
          </a:p>
        </p:txBody>
      </p:sp>
    </p:spTree>
    <p:extLst>
      <p:ext uri="{BB962C8B-B14F-4D97-AF65-F5344CB8AC3E}">
        <p14:creationId xmlns:p14="http://schemas.microsoft.com/office/powerpoint/2010/main" val="27273910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endParaRPr lang="en-US"/>
          </a:p>
        </p:txBody>
      </p:sp>
      <p:sp>
        <p:nvSpPr>
          <p:cNvPr id="82948" name="Slide Number Placeholder 3"/>
          <p:cNvSpPr>
            <a:spLocks noGrp="1"/>
          </p:cNvSpPr>
          <p:nvPr>
            <p:ph type="sldNum" sz="quarter" idx="5"/>
          </p:nvPr>
        </p:nvSpPr>
        <p:spPr>
          <a:noFill/>
        </p:spPr>
        <p:txBody>
          <a:bodyPr/>
          <a:lstStyle/>
          <a:p>
            <a:fld id="{EBFF3FE4-5CCB-4EE4-96DF-9F0DE97AA201}" type="slidenum">
              <a:rPr lang="en-US" smtClean="0"/>
              <a:pPr/>
              <a:t>39</a:t>
            </a:fld>
            <a:endParaRPr lang="en-US"/>
          </a:p>
        </p:txBody>
      </p:sp>
    </p:spTree>
    <p:extLst>
      <p:ext uri="{BB962C8B-B14F-4D97-AF65-F5344CB8AC3E}">
        <p14:creationId xmlns:p14="http://schemas.microsoft.com/office/powerpoint/2010/main" val="32120201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相机矩阵，由相机内部决定</a:t>
            </a:r>
          </a:p>
        </p:txBody>
      </p:sp>
      <p:sp>
        <p:nvSpPr>
          <p:cNvPr id="4" name="灯片编号占位符 3"/>
          <p:cNvSpPr>
            <a:spLocks noGrp="1"/>
          </p:cNvSpPr>
          <p:nvPr>
            <p:ph type="sldNum" sz="quarter" idx="5"/>
          </p:nvPr>
        </p:nvSpPr>
        <p:spPr/>
        <p:txBody>
          <a:bodyPr/>
          <a:lstStyle/>
          <a:p>
            <a:fld id="{FE6B2A92-AD47-4AF8-BBA5-94641E99511A}" type="slidenum">
              <a:rPr lang="en-US" smtClean="0"/>
              <a:pPr/>
              <a:t>41</a:t>
            </a:fld>
            <a:endParaRPr lang="en-US"/>
          </a:p>
        </p:txBody>
      </p:sp>
    </p:spTree>
    <p:extLst>
      <p:ext uri="{BB962C8B-B14F-4D97-AF65-F5344CB8AC3E}">
        <p14:creationId xmlns:p14="http://schemas.microsoft.com/office/powerpoint/2010/main" val="920105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实际中，像平面无法做到严格</a:t>
            </a:r>
            <a:r>
              <a:rPr kumimoji="1" lang="en-US" altLang="zh-CN" dirty="0"/>
              <a:t>90</a:t>
            </a:r>
            <a:r>
              <a:rPr kumimoji="1" lang="zh-CN" altLang="en-US" dirty="0"/>
              <a:t>度</a:t>
            </a:r>
          </a:p>
        </p:txBody>
      </p:sp>
      <p:sp>
        <p:nvSpPr>
          <p:cNvPr id="4" name="灯片编号占位符 3"/>
          <p:cNvSpPr>
            <a:spLocks noGrp="1"/>
          </p:cNvSpPr>
          <p:nvPr>
            <p:ph type="sldNum" sz="quarter" idx="5"/>
          </p:nvPr>
        </p:nvSpPr>
        <p:spPr/>
        <p:txBody>
          <a:bodyPr/>
          <a:lstStyle/>
          <a:p>
            <a:fld id="{FE6B2A92-AD47-4AF8-BBA5-94641E99511A}" type="slidenum">
              <a:rPr lang="en-US" smtClean="0"/>
              <a:pPr/>
              <a:t>42</a:t>
            </a:fld>
            <a:endParaRPr lang="en-US"/>
          </a:p>
        </p:txBody>
      </p:sp>
    </p:spTree>
    <p:extLst>
      <p:ext uri="{BB962C8B-B14F-4D97-AF65-F5344CB8AC3E}">
        <p14:creationId xmlns:p14="http://schemas.microsoft.com/office/powerpoint/2010/main" val="32636243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此时相机矩阵一共几个参数</a:t>
            </a:r>
          </a:p>
        </p:txBody>
      </p:sp>
      <p:sp>
        <p:nvSpPr>
          <p:cNvPr id="4" name="灯片编号占位符 3"/>
          <p:cNvSpPr>
            <a:spLocks noGrp="1"/>
          </p:cNvSpPr>
          <p:nvPr>
            <p:ph type="sldNum" sz="quarter" idx="5"/>
          </p:nvPr>
        </p:nvSpPr>
        <p:spPr/>
        <p:txBody>
          <a:bodyPr/>
          <a:lstStyle/>
          <a:p>
            <a:fld id="{FE6B2A92-AD47-4AF8-BBA5-94641E99511A}" type="slidenum">
              <a:rPr lang="en-US" smtClean="0"/>
              <a:pPr/>
              <a:t>43</a:t>
            </a:fld>
            <a:endParaRPr lang="en-US"/>
          </a:p>
        </p:txBody>
      </p:sp>
    </p:spTree>
    <p:extLst>
      <p:ext uri="{BB962C8B-B14F-4D97-AF65-F5344CB8AC3E}">
        <p14:creationId xmlns:p14="http://schemas.microsoft.com/office/powerpoint/2010/main" val="34359483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除了相机内部参数，实际中还受相机外部变化影响，如目标场景点坐标为世界参考坐标系下的点</a:t>
            </a:r>
          </a:p>
        </p:txBody>
      </p:sp>
      <p:sp>
        <p:nvSpPr>
          <p:cNvPr id="4" name="灯片编号占位符 3"/>
          <p:cNvSpPr>
            <a:spLocks noGrp="1"/>
          </p:cNvSpPr>
          <p:nvPr>
            <p:ph type="sldNum" sz="quarter" idx="5"/>
          </p:nvPr>
        </p:nvSpPr>
        <p:spPr/>
        <p:txBody>
          <a:bodyPr/>
          <a:lstStyle/>
          <a:p>
            <a:fld id="{FE6B2A92-AD47-4AF8-BBA5-94641E99511A}" type="slidenum">
              <a:rPr lang="en-US" smtClean="0"/>
              <a:pPr/>
              <a:t>44</a:t>
            </a:fld>
            <a:endParaRPr lang="en-US"/>
          </a:p>
        </p:txBody>
      </p:sp>
    </p:spTree>
    <p:extLst>
      <p:ext uri="{BB962C8B-B14F-4D97-AF65-F5344CB8AC3E}">
        <p14:creationId xmlns:p14="http://schemas.microsoft.com/office/powerpoint/2010/main" val="23797389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66778E54-ACE2-429D-A615-4F9ACFFCF30C}" type="slidenum">
              <a:rPr lang="en-US" smtClean="0"/>
              <a:pPr/>
              <a:t>63</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2657252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场景距离相机很远</a:t>
            </a:r>
          </a:p>
        </p:txBody>
      </p:sp>
      <p:sp>
        <p:nvSpPr>
          <p:cNvPr id="4" name="灯片编号占位符 3"/>
          <p:cNvSpPr>
            <a:spLocks noGrp="1"/>
          </p:cNvSpPr>
          <p:nvPr>
            <p:ph type="sldNum" sz="quarter" idx="5"/>
          </p:nvPr>
        </p:nvSpPr>
        <p:spPr/>
        <p:txBody>
          <a:bodyPr/>
          <a:lstStyle/>
          <a:p>
            <a:fld id="{FE6B2A92-AD47-4AF8-BBA5-94641E99511A}" type="slidenum">
              <a:rPr lang="en-US" smtClean="0"/>
              <a:pPr/>
              <a:t>68</a:t>
            </a:fld>
            <a:endParaRPr lang="en-US"/>
          </a:p>
        </p:txBody>
      </p:sp>
    </p:spTree>
    <p:extLst>
      <p:ext uri="{BB962C8B-B14F-4D97-AF65-F5344CB8AC3E}">
        <p14:creationId xmlns:p14="http://schemas.microsoft.com/office/powerpoint/2010/main" val="17218651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48D6E9C-CB34-4FFF-84FA-317E47FBFF90}" type="slidenum">
              <a:rPr lang="en-US" smtClean="0"/>
              <a:pPr/>
              <a:t>76</a:t>
            </a:fld>
            <a:endParaRPr lang="en-US"/>
          </a:p>
        </p:txBody>
      </p:sp>
    </p:spTree>
    <p:extLst>
      <p:ext uri="{BB962C8B-B14F-4D97-AF65-F5344CB8AC3E}">
        <p14:creationId xmlns:p14="http://schemas.microsoft.com/office/powerpoint/2010/main" val="3730500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endParaRPr lang="en-US"/>
          </a:p>
        </p:txBody>
      </p:sp>
      <p:sp>
        <p:nvSpPr>
          <p:cNvPr id="69636" name="Slide Number Placeholder 3"/>
          <p:cNvSpPr>
            <a:spLocks noGrp="1"/>
          </p:cNvSpPr>
          <p:nvPr>
            <p:ph type="sldNum" sz="quarter" idx="5"/>
          </p:nvPr>
        </p:nvSpPr>
        <p:spPr>
          <a:noFill/>
        </p:spPr>
        <p:txBody>
          <a:bodyPr/>
          <a:lstStyle/>
          <a:p>
            <a:fld id="{103DFE41-8E9D-4A44-82E3-22DD260F9E49}" type="slidenum">
              <a:rPr lang="en-US" smtClean="0"/>
              <a:pPr/>
              <a:t>4</a:t>
            </a:fld>
            <a:endParaRPr lang="en-US"/>
          </a:p>
        </p:txBody>
      </p:sp>
    </p:spTree>
    <p:extLst>
      <p:ext uri="{BB962C8B-B14F-4D97-AF65-F5344CB8AC3E}">
        <p14:creationId xmlns:p14="http://schemas.microsoft.com/office/powerpoint/2010/main" val="37961528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当光照射到物体表面时，一部分被物体表面吸收，另一部分被反射，对于透明物体而言，还有一部分光穿过透明体，产生透射光。被物体吸收的光能转化为热量，只有反射光和透射光能够进入眼睛，产生视觉效果。通过反射和透射产生的光波（光具有波粒二相性）决定了物体呈现的亮度和颜色，即反射和透射光的强度决定了物体表面的亮度，而它们含有的不同波长光的比例决定了物体表面的色彩。所以，物体表面光照颜色由入射光、物体材质，以及材质和光的交互规律共同决定。</a:t>
            </a:r>
          </a:p>
        </p:txBody>
      </p:sp>
      <p:sp>
        <p:nvSpPr>
          <p:cNvPr id="4" name="灯片编号占位符 3"/>
          <p:cNvSpPr>
            <a:spLocks noGrp="1"/>
          </p:cNvSpPr>
          <p:nvPr>
            <p:ph type="sldNum" sz="quarter" idx="5"/>
          </p:nvPr>
        </p:nvSpPr>
        <p:spPr/>
        <p:txBody>
          <a:bodyPr/>
          <a:lstStyle/>
          <a:p>
            <a:fld id="{FE6B2A92-AD47-4AF8-BBA5-94641E99511A}" type="slidenum">
              <a:rPr lang="en-US" smtClean="0"/>
              <a:pPr/>
              <a:t>77</a:t>
            </a:fld>
            <a:endParaRPr lang="en-US"/>
          </a:p>
        </p:txBody>
      </p:sp>
    </p:spTree>
    <p:extLst>
      <p:ext uri="{BB962C8B-B14F-4D97-AF65-F5344CB8AC3E}">
        <p14:creationId xmlns:p14="http://schemas.microsoft.com/office/powerpoint/2010/main" val="27827133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粗糙的物体表面向各个方向等强度地反射光，这种等同地向各个方向散射的现象称为光的漫反射</a:t>
            </a:r>
            <a:endParaRPr lang="en-US" altLang="zh-CN" sz="1200" b="0" i="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FE6B2A92-AD47-4AF8-BBA5-94641E99511A}" type="slidenum">
              <a:rPr lang="en-US" smtClean="0"/>
              <a:pPr/>
              <a:t>78</a:t>
            </a:fld>
            <a:endParaRPr lang="en-US"/>
          </a:p>
        </p:txBody>
      </p:sp>
    </p:spTree>
    <p:extLst>
      <p:ext uri="{BB962C8B-B14F-4D97-AF65-F5344CB8AC3E}">
        <p14:creationId xmlns:p14="http://schemas.microsoft.com/office/powerpoint/2010/main" val="16854978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一个理想的漫反射体在所有方向上具有等量的反射光线</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1" i="0" kern="1200" dirty="0">
                <a:solidFill>
                  <a:schemeClr val="tx1"/>
                </a:solidFill>
                <a:effectLst/>
                <a:latin typeface="+mn-lt"/>
                <a:ea typeface="+mn-ea"/>
                <a:cs typeface="+mn-cs"/>
              </a:rPr>
              <a:t>反射强度与观察者的角度没有关系</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1" i="0" kern="1200" dirty="0">
                <a:solidFill>
                  <a:schemeClr val="tx1"/>
                </a:solidFill>
                <a:effectLst/>
                <a:latin typeface="+mn-lt"/>
                <a:ea typeface="+mn-ea"/>
                <a:cs typeface="+mn-cs"/>
              </a:rPr>
              <a:t>反射强度与光线的入射角度有关系</a:t>
            </a:r>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考虑不同材质的物体表面对光的反射强度是不同的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有一部分光线会射入内部并被物体吸收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，我们定义物体对光线的反射系数为</a:t>
            </a:r>
            <a:r>
              <a:rPr lang="en" altLang="zh-CN" sz="1200" b="0" i="0" kern="1200" dirty="0" err="1">
                <a:solidFill>
                  <a:schemeClr val="tx1"/>
                </a:solidFill>
                <a:effectLst/>
                <a:latin typeface="+mn-lt"/>
                <a:ea typeface="+mn-ea"/>
                <a:cs typeface="+mn-cs"/>
              </a:rPr>
              <a:t>Kd</a:t>
            </a:r>
            <a:endParaRPr kumimoji="1" lang="zh-CN" altLang="en-US" dirty="0"/>
          </a:p>
        </p:txBody>
      </p:sp>
      <p:sp>
        <p:nvSpPr>
          <p:cNvPr id="4" name="灯片编号占位符 3"/>
          <p:cNvSpPr>
            <a:spLocks noGrp="1"/>
          </p:cNvSpPr>
          <p:nvPr>
            <p:ph type="sldNum" sz="quarter" idx="5"/>
          </p:nvPr>
        </p:nvSpPr>
        <p:spPr/>
        <p:txBody>
          <a:bodyPr/>
          <a:lstStyle/>
          <a:p>
            <a:fld id="{FE6B2A92-AD47-4AF8-BBA5-94641E99511A}" type="slidenum">
              <a:rPr lang="en-US" smtClean="0"/>
              <a:pPr/>
              <a:t>79</a:t>
            </a:fld>
            <a:endParaRPr lang="en-US"/>
          </a:p>
        </p:txBody>
      </p:sp>
    </p:spTree>
    <p:extLst>
      <p:ext uri="{BB962C8B-B14F-4D97-AF65-F5344CB8AC3E}">
        <p14:creationId xmlns:p14="http://schemas.microsoft.com/office/powerpoint/2010/main" val="16416069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从上面的图中可以很明显的观察到一个很亮的光点，这与我们现实生活中观察到的光滑物体表面效果一致，这就是</a:t>
            </a:r>
            <a:r>
              <a:rPr lang="en" altLang="zh-CN" sz="1200" b="0" i="0" kern="1200" dirty="0" err="1">
                <a:solidFill>
                  <a:schemeClr val="tx1"/>
                </a:solidFill>
                <a:effectLst/>
                <a:latin typeface="+mn-lt"/>
                <a:ea typeface="+mn-ea"/>
                <a:cs typeface="+mn-cs"/>
              </a:rPr>
              <a:t>Phong</a:t>
            </a:r>
            <a:r>
              <a:rPr lang="zh-CN" altLang="en-US" sz="1200" b="0" i="0" kern="1200" dirty="0">
                <a:solidFill>
                  <a:schemeClr val="tx1"/>
                </a:solidFill>
                <a:effectLst/>
                <a:latin typeface="+mn-lt"/>
                <a:ea typeface="+mn-ea"/>
                <a:cs typeface="+mn-cs"/>
              </a:rPr>
              <a:t>光照模型新增的</a:t>
            </a:r>
            <a:r>
              <a:rPr lang="en" altLang="zh-CN" sz="1200" b="0" i="0" kern="1200" dirty="0">
                <a:solidFill>
                  <a:schemeClr val="tx1"/>
                </a:solidFill>
                <a:effectLst/>
                <a:latin typeface="+mn-lt"/>
                <a:ea typeface="+mn-ea"/>
                <a:cs typeface="+mn-cs"/>
              </a:rPr>
              <a:t>Specular</a:t>
            </a:r>
            <a:r>
              <a:rPr lang="zh-CN" altLang="en-US" sz="1200" b="0" i="0" kern="1200" dirty="0">
                <a:solidFill>
                  <a:schemeClr val="tx1"/>
                </a:solidFill>
                <a:effectLst/>
                <a:latin typeface="+mn-lt"/>
                <a:ea typeface="+mn-ea"/>
                <a:cs typeface="+mn-cs"/>
              </a:rPr>
              <a:t>项</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高光，那么为什么会产生高光呢，原因很简单，因为光滑物体表面相对于粗糙物体表面会呈现更多的镜面反射，而只有很少的漫反射，我们知道漫反射的结果就是光线散布比较均匀，而镜面反射则会使入射光束在反射后还能保持基本一致的方向，当我们顺这个方向观察过去，就会有大量强烈的光线进入眼睛，也就形成了视觉上的高光效果。</a:t>
            </a:r>
            <a:endParaRPr kumimoji="1" lang="zh-CN" altLang="en-US" dirty="0"/>
          </a:p>
        </p:txBody>
      </p:sp>
      <p:sp>
        <p:nvSpPr>
          <p:cNvPr id="4" name="灯片编号占位符 3"/>
          <p:cNvSpPr>
            <a:spLocks noGrp="1"/>
          </p:cNvSpPr>
          <p:nvPr>
            <p:ph type="sldNum" sz="quarter" idx="5"/>
          </p:nvPr>
        </p:nvSpPr>
        <p:spPr/>
        <p:txBody>
          <a:bodyPr/>
          <a:lstStyle/>
          <a:p>
            <a:fld id="{FE6B2A92-AD47-4AF8-BBA5-94641E99511A}" type="slidenum">
              <a:rPr lang="en-US" smtClean="0"/>
              <a:pPr/>
              <a:t>80</a:t>
            </a:fld>
            <a:endParaRPr lang="en-US"/>
          </a:p>
        </p:txBody>
      </p:sp>
    </p:spTree>
    <p:extLst>
      <p:ext uri="{BB962C8B-B14F-4D97-AF65-F5344CB8AC3E}">
        <p14:creationId xmlns:p14="http://schemas.microsoft.com/office/powerpoint/2010/main" val="26793896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48D6E9C-CB34-4FFF-84FA-317E47FBFF90}" type="slidenum">
              <a:rPr lang="en-US" smtClean="0"/>
              <a:pPr/>
              <a:t>81</a:t>
            </a:fld>
            <a:endParaRPr lang="en-US"/>
          </a:p>
        </p:txBody>
      </p:sp>
    </p:spTree>
    <p:extLst>
      <p:ext uri="{BB962C8B-B14F-4D97-AF65-F5344CB8AC3E}">
        <p14:creationId xmlns:p14="http://schemas.microsoft.com/office/powerpoint/2010/main" val="11794831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6B2A92-AD47-4AF8-BBA5-94641E99511A}" type="slidenum">
              <a:rPr lang="en-US" smtClean="0"/>
              <a:pPr/>
              <a:t>82</a:t>
            </a:fld>
            <a:endParaRPr lang="en-US"/>
          </a:p>
        </p:txBody>
      </p:sp>
    </p:spTree>
    <p:extLst>
      <p:ext uri="{BB962C8B-B14F-4D97-AF65-F5344CB8AC3E}">
        <p14:creationId xmlns:p14="http://schemas.microsoft.com/office/powerpoint/2010/main" val="20809006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6B2A92-AD47-4AF8-BBA5-94641E99511A}" type="slidenum">
              <a:rPr lang="en-US" smtClean="0"/>
              <a:pPr/>
              <a:t>83</a:t>
            </a:fld>
            <a:endParaRPr lang="en-US"/>
          </a:p>
        </p:txBody>
      </p:sp>
    </p:spTree>
    <p:extLst>
      <p:ext uri="{BB962C8B-B14F-4D97-AF65-F5344CB8AC3E}">
        <p14:creationId xmlns:p14="http://schemas.microsoft.com/office/powerpoint/2010/main" val="24107620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AF3540EA-9895-4436-9861-658FBFDD87FA}" type="slidenum">
              <a:rPr lang="en-US" smtClean="0"/>
              <a:pPr/>
              <a:t>84</a:t>
            </a:fld>
            <a:endParaRPr 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2280807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4339D744-9E45-4066-81EA-B5EE46D05FD9}" type="slidenum">
              <a:rPr lang="en-US" smtClean="0"/>
              <a:pPr/>
              <a:t>85</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27781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p:spPr>
        <p:txBody>
          <a:bodyPr/>
          <a:lstStyle/>
          <a:p>
            <a:r>
              <a:rPr lang="en" altLang="zh-CN" sz="1200" b="0" i="0" kern="1200" dirty="0" err="1">
                <a:solidFill>
                  <a:schemeClr val="tx1"/>
                </a:solidFill>
                <a:effectLst/>
                <a:latin typeface="+mn-lt"/>
                <a:ea typeface="+mn-ea"/>
                <a:cs typeface="+mn-cs"/>
              </a:rPr>
              <a:t>bayer</a:t>
            </a:r>
            <a:r>
              <a:rPr lang="zh-CN" altLang="en-US" sz="1200" b="0" i="0" kern="1200" dirty="0">
                <a:solidFill>
                  <a:schemeClr val="tx1"/>
                </a:solidFill>
                <a:effectLst/>
                <a:latin typeface="+mn-lt"/>
                <a:ea typeface="+mn-ea"/>
                <a:cs typeface="+mn-cs"/>
              </a:rPr>
              <a:t>格式图片是伊士曼</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柯达公司科学家</a:t>
            </a:r>
            <a:r>
              <a:rPr lang="en" altLang="zh-CN" sz="1200" b="0" i="0" kern="1200" dirty="0">
                <a:solidFill>
                  <a:schemeClr val="tx1"/>
                </a:solidFill>
                <a:effectLst/>
                <a:latin typeface="+mn-lt"/>
                <a:ea typeface="+mn-ea"/>
                <a:cs typeface="+mn-cs"/>
              </a:rPr>
              <a:t>Bryce Bayer</a:t>
            </a:r>
            <a:r>
              <a:rPr lang="zh-CN" altLang="en-US" sz="1200" b="0" i="0" kern="1200" dirty="0">
                <a:solidFill>
                  <a:schemeClr val="tx1"/>
                </a:solidFill>
                <a:effectLst/>
                <a:latin typeface="+mn-lt"/>
                <a:ea typeface="+mn-ea"/>
                <a:cs typeface="+mn-cs"/>
              </a:rPr>
              <a:t>发明的</a:t>
            </a:r>
            <a:endParaRPr lang="en-US" dirty="0"/>
          </a:p>
        </p:txBody>
      </p:sp>
      <p:sp>
        <p:nvSpPr>
          <p:cNvPr id="108548" name="Slide Number Placeholder 3"/>
          <p:cNvSpPr>
            <a:spLocks noGrp="1"/>
          </p:cNvSpPr>
          <p:nvPr>
            <p:ph type="sldNum" sz="quarter" idx="5"/>
          </p:nvPr>
        </p:nvSpPr>
        <p:spPr>
          <a:noFill/>
        </p:spPr>
        <p:txBody>
          <a:bodyPr/>
          <a:lstStyle/>
          <a:p>
            <a:fld id="{AFBEF935-1569-4E32-AB50-43C04BACC689}" type="slidenum">
              <a:rPr lang="en-US" smtClean="0"/>
              <a:pPr/>
              <a:t>86</a:t>
            </a:fld>
            <a:endParaRPr lang="en-US"/>
          </a:p>
        </p:txBody>
      </p:sp>
    </p:spTree>
    <p:extLst>
      <p:ext uri="{BB962C8B-B14F-4D97-AF65-F5344CB8AC3E}">
        <p14:creationId xmlns:p14="http://schemas.microsoft.com/office/powerpoint/2010/main" val="2296744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人类历史上，第一个记录小孔成像现象的科学家</a:t>
            </a:r>
          </a:p>
        </p:txBody>
      </p:sp>
      <p:sp>
        <p:nvSpPr>
          <p:cNvPr id="4" name="灯片编号占位符 3"/>
          <p:cNvSpPr>
            <a:spLocks noGrp="1"/>
          </p:cNvSpPr>
          <p:nvPr>
            <p:ph type="sldNum" sz="quarter" idx="5"/>
          </p:nvPr>
        </p:nvSpPr>
        <p:spPr/>
        <p:txBody>
          <a:bodyPr/>
          <a:lstStyle/>
          <a:p>
            <a:fld id="{FE6B2A92-AD47-4AF8-BBA5-94641E99511A}" type="slidenum">
              <a:rPr lang="en-US" smtClean="0"/>
              <a:pPr/>
              <a:t>5</a:t>
            </a:fld>
            <a:endParaRPr lang="en-US"/>
          </a:p>
        </p:txBody>
      </p:sp>
    </p:spTree>
    <p:extLst>
      <p:ext uri="{BB962C8B-B14F-4D97-AF65-F5344CB8AC3E}">
        <p14:creationId xmlns:p14="http://schemas.microsoft.com/office/powerpoint/2010/main" val="12361379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60FA71F1-2BD5-4A09-BA0E-3A442BF6BA04}" type="slidenum">
              <a:rPr lang="en-US" smtClean="0"/>
              <a:pPr/>
              <a:t>87</a:t>
            </a:fld>
            <a:endParaRPr 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981487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48D6E9C-CB34-4FFF-84FA-317E47FBFF90}" type="slidenum">
              <a:rPr lang="en-US" smtClean="0"/>
              <a:pPr/>
              <a:t>88</a:t>
            </a:fld>
            <a:endParaRPr lang="en-US"/>
          </a:p>
        </p:txBody>
      </p:sp>
    </p:spTree>
    <p:extLst>
      <p:ext uri="{BB962C8B-B14F-4D97-AF65-F5344CB8AC3E}">
        <p14:creationId xmlns:p14="http://schemas.microsoft.com/office/powerpoint/2010/main" val="8802584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p:txBody>
          <a:bodyPr/>
          <a:lstStyle/>
          <a:p>
            <a:fld id="{7DA337B7-D04C-49B2-83DD-0718CF9C5696}" type="slidenum">
              <a:rPr lang="en-US"/>
              <a:pPr/>
              <a:t>89</a:t>
            </a:fld>
            <a:endParaRPr 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p:txBody>
          <a:bodyPr/>
          <a:lstStyle/>
          <a:p>
            <a:pPr eaLnBrk="1" hangingPunct="1"/>
            <a:r>
              <a:rPr lang="zh-CN" altLang="en-US" sz="1200" b="0" i="0" kern="1200" dirty="0">
                <a:solidFill>
                  <a:schemeClr val="tx1"/>
                </a:solidFill>
                <a:effectLst/>
                <a:latin typeface="+mn-lt"/>
                <a:ea typeface="+mn-ea"/>
                <a:cs typeface="+mn-cs"/>
              </a:rPr>
              <a:t>一个弥散地反射所有频率的光的表面是白色的，而一个吸收所有频率的光的表面是黑色的</a:t>
            </a:r>
            <a:endParaRPr lang="en-US" dirty="0"/>
          </a:p>
        </p:txBody>
      </p:sp>
    </p:spTree>
    <p:extLst>
      <p:ext uri="{BB962C8B-B14F-4D97-AF65-F5344CB8AC3E}">
        <p14:creationId xmlns:p14="http://schemas.microsoft.com/office/powerpoint/2010/main" val="29026338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p:txBody>
          <a:bodyPr/>
          <a:lstStyle/>
          <a:p>
            <a:fld id="{D7967D88-2E2F-429B-ABBB-3039B8DEB819}" type="slidenum">
              <a:rPr lang="en-US"/>
              <a:pPr/>
              <a:t>90</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p:txBody>
          <a:bodyPr/>
          <a:lstStyle/>
          <a:p>
            <a:pPr eaLnBrk="1" hangingPunct="1"/>
            <a:endParaRPr lang="en-US"/>
          </a:p>
        </p:txBody>
      </p:sp>
    </p:spTree>
    <p:extLst>
      <p:ext uri="{BB962C8B-B14F-4D97-AF65-F5344CB8AC3E}">
        <p14:creationId xmlns:p14="http://schemas.microsoft.com/office/powerpoint/2010/main" val="41643369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红宝石激光器</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磷化镓晶体</a:t>
            </a:r>
            <a:endParaRPr lang="en-US" altLang="zh-CN" sz="1200" b="0" i="0" kern="1200" dirty="0">
              <a:solidFill>
                <a:schemeClr val="tx1"/>
              </a:solidFill>
              <a:effectLst/>
              <a:latin typeface="+mn-lt"/>
              <a:ea typeface="+mn-ea"/>
              <a:cs typeface="+mn-cs"/>
            </a:endParaRPr>
          </a:p>
          <a:p>
            <a:r>
              <a:rPr kumimoji="1" lang="en-US" altLang="zh-CN" sz="1200" b="0" i="0" kern="1200" dirty="0">
                <a:solidFill>
                  <a:schemeClr val="tx1"/>
                </a:solidFill>
                <a:effectLst/>
                <a:latin typeface="+mn-lt"/>
                <a:ea typeface="+mn-ea"/>
                <a:cs typeface="+mn-cs"/>
              </a:rPr>
              <a:t>C.</a:t>
            </a:r>
            <a:r>
              <a:rPr kumimoji="1" lang="zh-CN" altLang="en-US" sz="1200" b="0" i="0" kern="1200" dirty="0">
                <a:solidFill>
                  <a:schemeClr val="tx1"/>
                </a:solidFill>
                <a:effectLst/>
                <a:latin typeface="+mn-lt"/>
                <a:ea typeface="+mn-ea"/>
                <a:cs typeface="+mn-cs"/>
              </a:rPr>
              <a:t>钨丝灯泡</a:t>
            </a:r>
            <a:endParaRPr kumimoji="1" lang="zh-CN" altLang="en-US" dirty="0"/>
          </a:p>
        </p:txBody>
      </p:sp>
      <p:sp>
        <p:nvSpPr>
          <p:cNvPr id="4" name="灯片编号占位符 3"/>
          <p:cNvSpPr>
            <a:spLocks noGrp="1"/>
          </p:cNvSpPr>
          <p:nvPr>
            <p:ph type="sldNum" sz="quarter" idx="5"/>
          </p:nvPr>
        </p:nvSpPr>
        <p:spPr/>
        <p:txBody>
          <a:bodyPr/>
          <a:lstStyle/>
          <a:p>
            <a:fld id="{FE6B2A92-AD47-4AF8-BBA5-94641E99511A}" type="slidenum">
              <a:rPr lang="en-US" smtClean="0"/>
              <a:pPr/>
              <a:t>91</a:t>
            </a:fld>
            <a:endParaRPr lang="en-US"/>
          </a:p>
        </p:txBody>
      </p:sp>
    </p:spTree>
    <p:extLst>
      <p:ext uri="{BB962C8B-B14F-4D97-AF65-F5344CB8AC3E}">
        <p14:creationId xmlns:p14="http://schemas.microsoft.com/office/powerpoint/2010/main" val="14589076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p:txBody>
          <a:bodyPr/>
          <a:lstStyle/>
          <a:p>
            <a:fld id="{102D1AF8-F101-4FED-9ABD-78F8FFB7F4DD}" type="slidenum">
              <a:rPr lang="en-US"/>
              <a:pPr/>
              <a:t>93</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p:txBody>
          <a:bodyPr/>
          <a:lstStyle/>
          <a:p>
            <a:pPr eaLnBrk="1" hangingPunct="1"/>
            <a:r>
              <a:rPr lang="zh-CN" altLang="en-US" sz="1200" dirty="0"/>
              <a:t>虚线存在负值，实际中不存在</a:t>
            </a:r>
            <a:endParaRPr lang="en-US" dirty="0"/>
          </a:p>
        </p:txBody>
      </p:sp>
    </p:spTree>
    <p:extLst>
      <p:ext uri="{BB962C8B-B14F-4D97-AF65-F5344CB8AC3E}">
        <p14:creationId xmlns:p14="http://schemas.microsoft.com/office/powerpoint/2010/main" val="33560850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p>
            <a:fld id="{F8E982AA-9C5B-4ED9-8727-6CAF943CDBA7}" type="slidenum">
              <a:rPr lang="en-US"/>
              <a:pPr/>
              <a:t>94</a:t>
            </a:fld>
            <a:endParaRPr lang="en-US"/>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p:txBody>
          <a:bodyPr/>
          <a:lstStyle/>
          <a:p>
            <a:pPr>
              <a:spcBef>
                <a:spcPct val="0"/>
              </a:spcBef>
            </a:pPr>
            <a:r>
              <a:rPr lang="en" altLang="zh-CN" sz="1200" b="0" i="0" kern="1200" dirty="0">
                <a:solidFill>
                  <a:schemeClr val="tx1"/>
                </a:solidFill>
                <a:effectLst/>
                <a:latin typeface="+mn-lt"/>
                <a:ea typeface="+mn-ea"/>
                <a:cs typeface="+mn-cs"/>
              </a:rPr>
              <a:t>RGB </a:t>
            </a:r>
            <a:r>
              <a:rPr lang="zh-CN" altLang="en-US" sz="1200" b="0" i="0" kern="1200" dirty="0">
                <a:solidFill>
                  <a:schemeClr val="tx1"/>
                </a:solidFill>
                <a:effectLst/>
                <a:latin typeface="+mn-lt"/>
                <a:ea typeface="+mn-ea"/>
                <a:cs typeface="+mn-cs"/>
              </a:rPr>
              <a:t>色值的表现是基于显示设备的，不同的显示设备对 </a:t>
            </a:r>
            <a:r>
              <a:rPr lang="en" altLang="zh-CN" sz="1200" b="0" i="0" kern="1200" dirty="0">
                <a:solidFill>
                  <a:schemeClr val="tx1"/>
                </a:solidFill>
                <a:effectLst/>
                <a:latin typeface="+mn-lt"/>
                <a:ea typeface="+mn-ea"/>
                <a:cs typeface="+mn-cs"/>
              </a:rPr>
              <a:t>RGB </a:t>
            </a:r>
            <a:r>
              <a:rPr lang="zh-CN" altLang="en-US" sz="1200" b="0" i="0" kern="1200" dirty="0">
                <a:solidFill>
                  <a:schemeClr val="tx1"/>
                </a:solidFill>
                <a:effectLst/>
                <a:latin typeface="+mn-lt"/>
                <a:ea typeface="+mn-ea"/>
                <a:cs typeface="+mn-cs"/>
              </a:rPr>
              <a:t>的表达能力有所不同，虽然他们接受到的色值参数是一致的，但呈现出来的颜色的视觉感受却并不相同，换言之就是他们并没有展示出相同的颜色，那到底哪个红色才是准确的呢？</a:t>
            </a:r>
            <a:endParaRPr lang="en-US" altLang="zh-CN" sz="1200" b="0" i="0" kern="1200" dirty="0">
              <a:solidFill>
                <a:schemeClr val="tx1"/>
              </a:solidFill>
              <a:effectLst/>
              <a:latin typeface="+mn-lt"/>
              <a:ea typeface="+mn-ea"/>
              <a:cs typeface="+mn-cs"/>
            </a:endParaRPr>
          </a:p>
          <a:p>
            <a:pPr>
              <a:spcBef>
                <a:spcPct val="0"/>
              </a:spcBef>
            </a:pPr>
            <a:endParaRPr lang="en-US" sz="1200" b="0" i="0" kern="1200" dirty="0">
              <a:solidFill>
                <a:schemeClr val="tx1"/>
              </a:solidFill>
              <a:effectLst/>
              <a:latin typeface="+mn-lt"/>
              <a:ea typeface="+mn-ea"/>
              <a:cs typeface="+mn-cs"/>
            </a:endParaRPr>
          </a:p>
          <a:p>
            <a:pPr>
              <a:spcBef>
                <a:spcPct val="0"/>
              </a:spcBef>
            </a:pPr>
            <a:r>
              <a:rPr lang="en-US" altLang="zh-CN" sz="1200" b="0" i="0" kern="1200" dirty="0">
                <a:solidFill>
                  <a:schemeClr val="tx1"/>
                </a:solidFill>
                <a:effectLst/>
                <a:latin typeface="+mn-lt"/>
                <a:ea typeface="+mn-ea"/>
                <a:cs typeface="+mn-cs"/>
              </a:rPr>
              <a:t>1931 </a:t>
            </a:r>
            <a:r>
              <a:rPr lang="zh-CN" altLang="en-US" sz="1200" b="0" i="0" kern="1200" dirty="0">
                <a:solidFill>
                  <a:schemeClr val="tx1"/>
                </a:solidFill>
                <a:effectLst/>
                <a:latin typeface="+mn-lt"/>
                <a:ea typeface="+mn-ea"/>
                <a:cs typeface="+mn-cs"/>
              </a:rPr>
              <a:t>年国际照明委员会（</a:t>
            </a:r>
            <a:r>
              <a:rPr lang="en" altLang="zh-CN" sz="1200" b="0" i="0" kern="1200" dirty="0">
                <a:solidFill>
                  <a:schemeClr val="tx1"/>
                </a:solidFill>
                <a:effectLst/>
                <a:latin typeface="+mn-lt"/>
                <a:ea typeface="+mn-ea"/>
                <a:cs typeface="+mn-cs"/>
              </a:rPr>
              <a:t>CIE</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的色彩科学家们在 </a:t>
            </a:r>
            <a:r>
              <a:rPr lang="en" altLang="zh-CN" sz="1200" b="0" i="0" kern="1200" dirty="0">
                <a:solidFill>
                  <a:schemeClr val="tx1"/>
                </a:solidFill>
                <a:effectLst/>
                <a:latin typeface="+mn-lt"/>
                <a:ea typeface="+mn-ea"/>
                <a:cs typeface="+mn-cs"/>
              </a:rPr>
              <a:t>RGB </a:t>
            </a:r>
            <a:r>
              <a:rPr lang="zh-CN" altLang="en-US" sz="1200" b="0" i="0" kern="1200" dirty="0">
                <a:solidFill>
                  <a:schemeClr val="tx1"/>
                </a:solidFill>
                <a:effectLst/>
                <a:latin typeface="+mn-lt"/>
                <a:ea typeface="+mn-ea"/>
                <a:cs typeface="+mn-cs"/>
              </a:rPr>
              <a:t>模型基础上，通过数学的方法推导出了理论的 </a:t>
            </a:r>
            <a:r>
              <a:rPr lang="en" altLang="zh-CN" sz="1200" b="0" i="0" kern="1200" dirty="0">
                <a:solidFill>
                  <a:schemeClr val="tx1"/>
                </a:solidFill>
                <a:effectLst/>
                <a:latin typeface="+mn-lt"/>
                <a:ea typeface="+mn-ea"/>
                <a:cs typeface="+mn-cs"/>
              </a:rPr>
              <a:t>RGB </a:t>
            </a:r>
            <a:r>
              <a:rPr lang="zh-CN" altLang="en-US" sz="1200" b="0" i="0" kern="1200" dirty="0">
                <a:solidFill>
                  <a:schemeClr val="tx1"/>
                </a:solidFill>
                <a:effectLst/>
                <a:latin typeface="+mn-lt"/>
                <a:ea typeface="+mn-ea"/>
                <a:cs typeface="+mn-cs"/>
              </a:rPr>
              <a:t>三基色，并以此创建了一个标准的色彩系统。而这一色彩系统的常见展示方式，就是 </a:t>
            </a:r>
            <a:r>
              <a:rPr lang="en" altLang="zh-CN" sz="1200" b="0" i="0" kern="1200" dirty="0">
                <a:solidFill>
                  <a:schemeClr val="tx1"/>
                </a:solidFill>
                <a:effectLst/>
                <a:latin typeface="+mn-lt"/>
                <a:ea typeface="+mn-ea"/>
                <a:cs typeface="+mn-cs"/>
              </a:rPr>
              <a:t>CIE </a:t>
            </a:r>
            <a:r>
              <a:rPr lang="zh-CN" altLang="en-US" sz="1200" b="0" i="0" kern="1200" dirty="0">
                <a:solidFill>
                  <a:schemeClr val="tx1"/>
                </a:solidFill>
                <a:effectLst/>
                <a:latin typeface="+mn-lt"/>
                <a:ea typeface="+mn-ea"/>
                <a:cs typeface="+mn-cs"/>
              </a:rPr>
              <a:t>色度图</a:t>
            </a:r>
            <a:endParaRPr lang="en-US" dirty="0"/>
          </a:p>
        </p:txBody>
      </p:sp>
    </p:spTree>
    <p:extLst>
      <p:ext uri="{BB962C8B-B14F-4D97-AF65-F5344CB8AC3E}">
        <p14:creationId xmlns:p14="http://schemas.microsoft.com/office/powerpoint/2010/main" val="13289582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p:txBody>
          <a:bodyPr/>
          <a:lstStyle/>
          <a:p>
            <a:fld id="{D0236A81-1CF2-449F-949F-853C94A0ACA0}" type="slidenum">
              <a:rPr lang="en-US"/>
              <a:pPr/>
              <a:t>95</a:t>
            </a:fld>
            <a:endParaRPr lang="en-US"/>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p:txBody>
          <a:bodyPr/>
          <a:lstStyle/>
          <a:p>
            <a:pPr eaLnBrk="1" hangingPunct="1"/>
            <a:r>
              <a:rPr lang="zh-CN" altLang="en-US" sz="1200" b="0" i="0" kern="1200" dirty="0">
                <a:solidFill>
                  <a:schemeClr val="tx1"/>
                </a:solidFill>
                <a:effectLst/>
                <a:latin typeface="+mn-lt"/>
                <a:ea typeface="+mn-ea"/>
                <a:cs typeface="+mn-cs"/>
              </a:rPr>
              <a:t>色调（</a:t>
            </a:r>
            <a:r>
              <a:rPr lang="en" altLang="zh-CN" sz="1200" b="0" i="0" kern="1200" dirty="0">
                <a:solidFill>
                  <a:schemeClr val="tx1"/>
                </a:solidFill>
                <a:effectLst/>
                <a:latin typeface="+mn-lt"/>
                <a:ea typeface="+mn-ea"/>
                <a:cs typeface="+mn-cs"/>
              </a:rPr>
              <a:t>H</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饱和度（</a:t>
            </a:r>
            <a:r>
              <a:rPr lang="en" altLang="zh-CN" sz="1200" b="0" i="0" kern="1200" dirty="0">
                <a:solidFill>
                  <a:schemeClr val="tx1"/>
                </a:solidFill>
                <a:effectLst/>
                <a:latin typeface="+mn-lt"/>
                <a:ea typeface="+mn-ea"/>
                <a:cs typeface="+mn-cs"/>
              </a:rPr>
              <a:t>S</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明度（</a:t>
            </a:r>
            <a:r>
              <a:rPr lang="en" altLang="zh-CN" sz="1200" b="0" i="0" kern="1200" dirty="0">
                <a:solidFill>
                  <a:schemeClr val="tx1"/>
                </a:solidFill>
                <a:effectLst/>
                <a:latin typeface="+mn-lt"/>
                <a:ea typeface="+mn-ea"/>
                <a:cs typeface="+mn-cs"/>
              </a:rPr>
              <a:t>V</a:t>
            </a:r>
            <a:r>
              <a:rPr lang="zh-CN" altLang="en" sz="1200" b="0" i="0" kern="1200" dirty="0">
                <a:solidFill>
                  <a:schemeClr val="tx1"/>
                </a:solidFill>
                <a:effectLst/>
                <a:latin typeface="+mn-lt"/>
                <a:ea typeface="+mn-ea"/>
                <a:cs typeface="+mn-cs"/>
              </a:rPr>
              <a:t>）</a:t>
            </a:r>
            <a:endParaRPr lang="en-US" dirty="0"/>
          </a:p>
        </p:txBody>
      </p:sp>
    </p:spTree>
    <p:extLst>
      <p:ext uri="{BB962C8B-B14F-4D97-AF65-F5344CB8AC3E}">
        <p14:creationId xmlns:p14="http://schemas.microsoft.com/office/powerpoint/2010/main" val="7327144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214966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48D6E9C-CB34-4FFF-84FA-317E47FBFF90}" type="slidenum">
              <a:rPr lang="en-US" smtClean="0"/>
              <a:pPr/>
              <a:t>97</a:t>
            </a:fld>
            <a:endParaRPr lang="en-US"/>
          </a:p>
        </p:txBody>
      </p:sp>
    </p:spTree>
    <p:extLst>
      <p:ext uri="{BB962C8B-B14F-4D97-AF65-F5344CB8AC3E}">
        <p14:creationId xmlns:p14="http://schemas.microsoft.com/office/powerpoint/2010/main" val="3132752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暗箱的概念早在公元前已经出现。自</a:t>
            </a:r>
            <a:r>
              <a:rPr kumimoji="1" lang="en-US" altLang="zh-CN" dirty="0"/>
              <a:t>15</a:t>
            </a:r>
            <a:r>
              <a:rPr kumimoji="1" lang="zh-CN" altLang="en-US" dirty="0"/>
              <a:t>世纪开始，被艺术家用作绘画的辅助工具。</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一面有小孔的密封箱，箱外景物透过小孔，在完全黑暗的箱内壁上形成颠倒且两边相反的影像</a:t>
            </a:r>
            <a:endParaRPr kumimoji="1" lang="zh-CN" altLang="en-US" dirty="0"/>
          </a:p>
        </p:txBody>
      </p:sp>
      <p:sp>
        <p:nvSpPr>
          <p:cNvPr id="4" name="灯片编号占位符 3"/>
          <p:cNvSpPr>
            <a:spLocks noGrp="1"/>
          </p:cNvSpPr>
          <p:nvPr>
            <p:ph type="sldNum" sz="quarter" idx="5"/>
          </p:nvPr>
        </p:nvSpPr>
        <p:spPr/>
        <p:txBody>
          <a:bodyPr/>
          <a:lstStyle/>
          <a:p>
            <a:fld id="{FE6B2A92-AD47-4AF8-BBA5-94641E99511A}" type="slidenum">
              <a:rPr lang="en-US" smtClean="0"/>
              <a:pPr/>
              <a:t>6</a:t>
            </a:fld>
            <a:endParaRPr lang="en-US"/>
          </a:p>
        </p:txBody>
      </p:sp>
    </p:spTree>
    <p:extLst>
      <p:ext uri="{BB962C8B-B14F-4D97-AF65-F5344CB8AC3E}">
        <p14:creationId xmlns:p14="http://schemas.microsoft.com/office/powerpoint/2010/main" val="25592995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48D6E9C-CB34-4FFF-84FA-317E47FBFF90}" type="slidenum">
              <a:rPr lang="en-US" smtClean="0"/>
              <a:pPr/>
              <a:t>112</a:t>
            </a:fld>
            <a:endParaRPr lang="en-US"/>
          </a:p>
        </p:txBody>
      </p:sp>
    </p:spTree>
    <p:extLst>
      <p:ext uri="{BB962C8B-B14F-4D97-AF65-F5344CB8AC3E}">
        <p14:creationId xmlns:p14="http://schemas.microsoft.com/office/powerpoint/2010/main" val="2373150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1665</a:t>
            </a:r>
            <a:r>
              <a:rPr lang="zh-CN" altLang="en-US" sz="1200" b="0" i="0" kern="1200" dirty="0">
                <a:solidFill>
                  <a:schemeClr val="tx1"/>
                </a:solidFill>
                <a:effectLst/>
                <a:latin typeface="+mn-lt"/>
                <a:ea typeface="+mn-ea"/>
                <a:cs typeface="+mn-cs"/>
              </a:rPr>
              <a:t>年，德国僧侣约翰章设计制作了一种小型的可携带的单镜头反光映像暗箱，因为当时没有</a:t>
            </a:r>
            <a:r>
              <a:rPr lang="zh-CN" altLang="en-US" sz="1200" b="0" i="0" u="none" strike="noStrike" kern="1200" dirty="0">
                <a:solidFill>
                  <a:schemeClr val="tx1"/>
                </a:solidFill>
                <a:effectLst/>
                <a:latin typeface="+mn-lt"/>
                <a:ea typeface="+mn-ea"/>
                <a:cs typeface="+mn-cs"/>
                <a:hlinkClick r:id="rId3"/>
              </a:rPr>
              <a:t>感光材料</a:t>
            </a:r>
            <a:r>
              <a:rPr lang="zh-CN" altLang="en-US" sz="1200" b="0" i="0" kern="1200" dirty="0">
                <a:solidFill>
                  <a:schemeClr val="tx1"/>
                </a:solidFill>
                <a:effectLst/>
                <a:latin typeface="+mn-lt"/>
                <a:ea typeface="+mn-ea"/>
                <a:cs typeface="+mn-cs"/>
              </a:rPr>
              <a:t>，这种暗箱只能用于绘画。</a:t>
            </a:r>
            <a:endParaRPr kumimoji="1" lang="zh-CN" altLang="en-US" dirty="0"/>
          </a:p>
        </p:txBody>
      </p:sp>
      <p:sp>
        <p:nvSpPr>
          <p:cNvPr id="4" name="灯片编号占位符 3"/>
          <p:cNvSpPr>
            <a:spLocks noGrp="1"/>
          </p:cNvSpPr>
          <p:nvPr>
            <p:ph type="sldNum" sz="quarter" idx="5"/>
          </p:nvPr>
        </p:nvSpPr>
        <p:spPr/>
        <p:txBody>
          <a:bodyPr/>
          <a:lstStyle/>
          <a:p>
            <a:fld id="{FE6B2A92-AD47-4AF8-BBA5-94641E99511A}" type="slidenum">
              <a:rPr lang="en-US" smtClean="0"/>
              <a:pPr/>
              <a:t>7</a:t>
            </a:fld>
            <a:endParaRPr lang="en-US"/>
          </a:p>
        </p:txBody>
      </p:sp>
    </p:spTree>
    <p:extLst>
      <p:ext uri="{BB962C8B-B14F-4D97-AF65-F5344CB8AC3E}">
        <p14:creationId xmlns:p14="http://schemas.microsoft.com/office/powerpoint/2010/main" val="2789989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1822</a:t>
            </a:r>
            <a:r>
              <a:rPr lang="zh-CN" altLang="en-US" sz="1200" b="0" i="0" kern="1200" dirty="0">
                <a:solidFill>
                  <a:schemeClr val="tx1"/>
                </a:solidFill>
                <a:effectLst/>
                <a:latin typeface="+mn-lt"/>
                <a:ea typeface="+mn-ea"/>
                <a:cs typeface="+mn-cs"/>
              </a:rPr>
              <a:t>年，法国的涅普斯在感光材料上制出了世界上第一张照片，但成像不太清晰，而且需要八个小时的曝光。</a:t>
            </a:r>
            <a:endParaRPr kumimoji="1" lang="zh-CN" altLang="en-US" dirty="0"/>
          </a:p>
        </p:txBody>
      </p:sp>
      <p:sp>
        <p:nvSpPr>
          <p:cNvPr id="4" name="灯片编号占位符 3"/>
          <p:cNvSpPr>
            <a:spLocks noGrp="1"/>
          </p:cNvSpPr>
          <p:nvPr>
            <p:ph type="sldNum" sz="quarter" idx="5"/>
          </p:nvPr>
        </p:nvSpPr>
        <p:spPr/>
        <p:txBody>
          <a:bodyPr/>
          <a:lstStyle/>
          <a:p>
            <a:fld id="{FE6B2A92-AD47-4AF8-BBA5-94641E99511A}" type="slidenum">
              <a:rPr lang="en-US" smtClean="0"/>
              <a:pPr/>
              <a:t>8</a:t>
            </a:fld>
            <a:endParaRPr lang="en-US"/>
          </a:p>
        </p:txBody>
      </p:sp>
    </p:spTree>
    <p:extLst>
      <p:ext uri="{BB962C8B-B14F-4D97-AF65-F5344CB8AC3E}">
        <p14:creationId xmlns:p14="http://schemas.microsoft.com/office/powerpoint/2010/main" val="1843852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伊士曼：相机胶片</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卢米埃尔兄弟，最初的电影</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卢米埃尔兄弟，彩色照片</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FE6B2A92-AD47-4AF8-BBA5-94641E99511A}" type="slidenum">
              <a:rPr lang="en-US" smtClean="0"/>
              <a:pPr/>
              <a:t>9</a:t>
            </a:fld>
            <a:endParaRPr lang="en-US"/>
          </a:p>
        </p:txBody>
      </p:sp>
    </p:spTree>
    <p:extLst>
      <p:ext uri="{BB962C8B-B14F-4D97-AF65-F5344CB8AC3E}">
        <p14:creationId xmlns:p14="http://schemas.microsoft.com/office/powerpoint/2010/main" val="1860794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BCA3C84-B78A-4974-AD61-9619B9242517}" type="datetimeFigureOut">
              <a:rPr lang="en-US" smtClean="0"/>
              <a:pPr/>
              <a:t>10/25/22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315E3-D7D1-4FA2-8126-810FBC69711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CA3C84-B78A-4974-AD61-9619B9242517}" type="datetimeFigureOut">
              <a:rPr lang="en-US" smtClean="0"/>
              <a:pPr/>
              <a:t>10/25/22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315E3-D7D1-4FA2-8126-810FBC69711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CA3C84-B78A-4974-AD61-9619B9242517}" type="datetimeFigureOut">
              <a:rPr lang="en-US" smtClean="0"/>
              <a:pPr/>
              <a:t>10/25/22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315E3-D7D1-4FA2-8126-810FBC697110}"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4E715EE-A62E-4D22-8F40-F564E9125802}" type="slidenum">
              <a:rPr lang="en-US"/>
              <a:pPr>
                <a:defRPr/>
              </a:pPr>
              <a:t>‹#›</a:t>
            </a:fld>
            <a:endParaRPr lang="en-US"/>
          </a:p>
        </p:txBody>
      </p:sp>
    </p:spTree>
    <p:extLst>
      <p:ext uri="{BB962C8B-B14F-4D97-AF65-F5344CB8AC3E}">
        <p14:creationId xmlns:p14="http://schemas.microsoft.com/office/powerpoint/2010/main" val="1295418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CA3C84-B78A-4974-AD61-9619B9242517}" type="datetimeFigureOut">
              <a:rPr lang="en-US" smtClean="0"/>
              <a:pPr/>
              <a:t>10/25/22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315E3-D7D1-4FA2-8126-810FBC69711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CA3C84-B78A-4974-AD61-9619B9242517}" type="datetimeFigureOut">
              <a:rPr lang="en-US" smtClean="0"/>
              <a:pPr/>
              <a:t>10/25/22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315E3-D7D1-4FA2-8126-810FBC69711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CA3C84-B78A-4974-AD61-9619B9242517}" type="datetimeFigureOut">
              <a:rPr lang="en-US" smtClean="0"/>
              <a:pPr/>
              <a:t>10/25/22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0315E3-D7D1-4FA2-8126-810FBC69711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BCA3C84-B78A-4974-AD61-9619B9242517}" type="datetimeFigureOut">
              <a:rPr lang="en-US" smtClean="0"/>
              <a:pPr/>
              <a:t>10/25/22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0315E3-D7D1-4FA2-8126-810FBC69711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BCA3C84-B78A-4974-AD61-9619B9242517}" type="datetimeFigureOut">
              <a:rPr lang="en-US" smtClean="0"/>
              <a:pPr/>
              <a:t>10/25/22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0315E3-D7D1-4FA2-8126-810FBC69711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CA3C84-B78A-4974-AD61-9619B9242517}" type="datetimeFigureOut">
              <a:rPr lang="en-US" smtClean="0"/>
              <a:pPr/>
              <a:t>10/25/22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0315E3-D7D1-4FA2-8126-810FBC69711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CA3C84-B78A-4974-AD61-9619B9242517}" type="datetimeFigureOut">
              <a:rPr lang="en-US" smtClean="0"/>
              <a:pPr/>
              <a:t>10/25/22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0315E3-D7D1-4FA2-8126-810FBC69711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CA3C84-B78A-4974-AD61-9619B9242517}" type="datetimeFigureOut">
              <a:rPr lang="en-US" smtClean="0"/>
              <a:pPr/>
              <a:t>10/25/22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0315E3-D7D1-4FA2-8126-810FBC69711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CA3C84-B78A-4974-AD61-9619B9242517}" type="datetimeFigureOut">
              <a:rPr lang="en-US" smtClean="0"/>
              <a:pPr/>
              <a:t>10/25/22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0315E3-D7D1-4FA2-8126-810FBC69711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jpe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03.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59.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Layout" Target="../slideLayouts/slideLayout2.xml"/><Relationship Id="rId6" Type="http://schemas.openxmlformats.org/officeDocument/2006/relationships/image" Target="../media/image166.jpeg"/><Relationship Id="rId5" Type="http://schemas.openxmlformats.org/officeDocument/2006/relationships/image" Target="../media/image165.jpeg"/><Relationship Id="rId4" Type="http://schemas.openxmlformats.org/officeDocument/2006/relationships/image" Target="../media/image164.jpeg"/></Relationships>
</file>

<file path=ppt/slides/_rels/slide108.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notesSlide" Target="../notesSlides/notesSlide19.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7.wmf"/><Relationship Id="rId5" Type="http://schemas.openxmlformats.org/officeDocument/2006/relationships/oleObject" Target="../embeddings/oleObject1.bin"/><Relationship Id="rId10" Type="http://schemas.openxmlformats.org/officeDocument/2006/relationships/image" Target="../media/image29.wmf"/><Relationship Id="rId4" Type="http://schemas.openxmlformats.org/officeDocument/2006/relationships/image" Target="../media/image30.png"/><Relationship Id="rId9" Type="http://schemas.openxmlformats.org/officeDocument/2006/relationships/oleObject" Target="../embeddings/oleObject3.bin"/></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8" Type="http://schemas.openxmlformats.org/officeDocument/2006/relationships/hyperlink" Target="http://en.wikipedia.org/wiki/Depth_of_field" TargetMode="External"/><Relationship Id="rId3" Type="http://schemas.openxmlformats.org/officeDocument/2006/relationships/image" Target="../media/image36.jpeg"/><Relationship Id="rId7"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en.wikipedia.org/wiki/Image:Jonquil_flowers_at_f5.jpg" TargetMode="External"/><Relationship Id="rId5" Type="http://schemas.openxmlformats.org/officeDocument/2006/relationships/image" Target="../media/image37.jpeg"/><Relationship Id="rId4" Type="http://schemas.openxmlformats.org/officeDocument/2006/relationships/hyperlink" Target="http://en.wikipedia.org/wiki/Image:Jonquil_flowers_at_f32.jp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0.jpeg"/></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3.xml"/><Relationship Id="rId7" Type="http://schemas.openxmlformats.org/officeDocument/2006/relationships/image" Target="../media/image5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31.xml"/><Relationship Id="rId5" Type="http://schemas.openxmlformats.org/officeDocument/2006/relationships/slideLayout" Target="../slideLayouts/slideLayout2.xml"/><Relationship Id="rId10" Type="http://schemas.openxmlformats.org/officeDocument/2006/relationships/image" Target="../media/image57.png"/><Relationship Id="rId4" Type="http://schemas.openxmlformats.org/officeDocument/2006/relationships/tags" Target="../tags/tag4.xml"/><Relationship Id="rId9"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59.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58.wmf"/><Relationship Id="rId4"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8" Type="http://schemas.openxmlformats.org/officeDocument/2006/relationships/image" Target="../media/image64.wmf"/><Relationship Id="rId13" Type="http://schemas.openxmlformats.org/officeDocument/2006/relationships/oleObject" Target="../embeddings/oleObject10.bin"/><Relationship Id="rId3" Type="http://schemas.openxmlformats.org/officeDocument/2006/relationships/notesSlide" Target="../notesSlides/notesSlide34.xml"/><Relationship Id="rId7" Type="http://schemas.openxmlformats.org/officeDocument/2006/relationships/oleObject" Target="../embeddings/oleObject7.bin"/><Relationship Id="rId12" Type="http://schemas.openxmlformats.org/officeDocument/2006/relationships/image" Target="../media/image66.wmf"/><Relationship Id="rId17" Type="http://schemas.openxmlformats.org/officeDocument/2006/relationships/image" Target="../media/image69.jpeg"/><Relationship Id="rId2" Type="http://schemas.openxmlformats.org/officeDocument/2006/relationships/slideLayout" Target="../slideLayouts/slideLayout2.xml"/><Relationship Id="rId16" Type="http://schemas.openxmlformats.org/officeDocument/2006/relationships/image" Target="../media/image68.wmf"/><Relationship Id="rId1" Type="http://schemas.openxmlformats.org/officeDocument/2006/relationships/vmlDrawing" Target="../drawings/vmlDrawing3.vml"/><Relationship Id="rId6" Type="http://schemas.openxmlformats.org/officeDocument/2006/relationships/image" Target="../media/image63.wmf"/><Relationship Id="rId11" Type="http://schemas.openxmlformats.org/officeDocument/2006/relationships/oleObject" Target="../embeddings/oleObject9.bin"/><Relationship Id="rId5" Type="http://schemas.openxmlformats.org/officeDocument/2006/relationships/oleObject" Target="../embeddings/oleObject6.bin"/><Relationship Id="rId15" Type="http://schemas.openxmlformats.org/officeDocument/2006/relationships/oleObject" Target="../embeddings/oleObject11.bin"/><Relationship Id="rId10" Type="http://schemas.openxmlformats.org/officeDocument/2006/relationships/image" Target="../media/image65.wmf"/><Relationship Id="rId4" Type="http://schemas.openxmlformats.org/officeDocument/2006/relationships/image" Target="../media/image43.png"/><Relationship Id="rId9" Type="http://schemas.openxmlformats.org/officeDocument/2006/relationships/oleObject" Target="../embeddings/oleObject8.bin"/><Relationship Id="rId14" Type="http://schemas.openxmlformats.org/officeDocument/2006/relationships/image" Target="../media/image67.wmf"/></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9.jpeg"/></Relationships>
</file>

<file path=ppt/slides/_rels/slide4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4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 Id="rId5" Type="http://schemas.openxmlformats.org/officeDocument/2006/relationships/image" Target="../media/image87.jpeg"/><Relationship Id="rId4" Type="http://schemas.openxmlformats.org/officeDocument/2006/relationships/image" Target="../media/image86.jpeg"/></Relationships>
</file>

<file path=ppt/slides/_rels/slide54.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71.jpeg"/><Relationship Id="rId1" Type="http://schemas.openxmlformats.org/officeDocument/2006/relationships/slideLayout" Target="../slideLayouts/slideLayout2.xml"/><Relationship Id="rId5" Type="http://schemas.openxmlformats.org/officeDocument/2006/relationships/image" Target="../media/image93.jpeg"/><Relationship Id="rId4" Type="http://schemas.openxmlformats.org/officeDocument/2006/relationships/image" Target="../media/image92.jpeg"/></Relationships>
</file>

<file path=ppt/slides/_rels/slide57.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71.jpeg"/><Relationship Id="rId1" Type="http://schemas.openxmlformats.org/officeDocument/2006/relationships/slideLayout" Target="../slideLayouts/slideLayout2.xml"/><Relationship Id="rId5" Type="http://schemas.openxmlformats.org/officeDocument/2006/relationships/image" Target="../media/image96.jpeg"/><Relationship Id="rId4" Type="http://schemas.openxmlformats.org/officeDocument/2006/relationships/image" Target="../media/image95.jpeg"/></Relationships>
</file>

<file path=ppt/slides/_rels/slide5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7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w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16.jpeg"/><Relationship Id="rId4" Type="http://schemas.openxmlformats.org/officeDocument/2006/relationships/image" Target="../media/image115.jpeg"/></Relationships>
</file>

<file path=ppt/slides/_rels/slide7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8.jpeg"/></Relationships>
</file>

<file path=ppt/slides/_rels/slide79.xml.rels><?xml version="1.0" encoding="UTF-8" standalone="yes"?>
<Relationships xmlns="http://schemas.openxmlformats.org/package/2006/relationships"><Relationship Id="rId3" Type="http://schemas.openxmlformats.org/officeDocument/2006/relationships/image" Target="../media/image119.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0.tif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8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125.jpeg"/></Relationships>
</file>

<file path=ppt/slides/_rels/slide85.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125.jpeg"/></Relationships>
</file>

<file path=ppt/slides/_rels/slide8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8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29.jpe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133.png"/></Relationships>
</file>

<file path=ppt/slides/_rels/slide91.x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jpe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jpeg"/><Relationship Id="rId9" Type="http://schemas.openxmlformats.org/officeDocument/2006/relationships/image" Target="../media/image142.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oleObject" Target="../embeddings/oleObject12.bin"/></Relationships>
</file>

<file path=ppt/slides/_rels/slide9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9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48.png"/></Relationships>
</file>

<file path=ppt/slides/_rels/slide9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52.jpeg"/><Relationship Id="rId5" Type="http://schemas.openxmlformats.org/officeDocument/2006/relationships/image" Target="../media/image151.png"/><Relationship Id="rId4" Type="http://schemas.openxmlformats.org/officeDocument/2006/relationships/image" Target="../media/image150.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828800"/>
            <a:ext cx="7772400" cy="2057400"/>
          </a:xfrm>
        </p:spPr>
        <p:txBody>
          <a:bodyPr>
            <a:normAutofit fontScale="90000"/>
          </a:bodyPr>
          <a:lstStyle/>
          <a:p>
            <a:pPr>
              <a:lnSpc>
                <a:spcPct val="150000"/>
              </a:lnSpc>
            </a:pPr>
            <a:r>
              <a:rPr lang="zh-CN" altLang="en-US" sz="6000" dirty="0"/>
              <a:t>计算机视觉</a:t>
            </a:r>
            <a:br>
              <a:rPr lang="en-US" altLang="zh-CN" dirty="0"/>
            </a:br>
            <a:r>
              <a:rPr lang="zh-CN" altLang="en-US" dirty="0"/>
              <a:t>第</a:t>
            </a:r>
            <a:r>
              <a:rPr lang="en-US" altLang="zh-CN" dirty="0"/>
              <a:t>02</a:t>
            </a:r>
            <a:r>
              <a:rPr lang="zh-CN" altLang="en-US" dirty="0"/>
              <a:t>章 图像形成</a:t>
            </a:r>
            <a:endParaRPr lang="en-US" dirty="0"/>
          </a:p>
        </p:txBody>
      </p:sp>
      <p:sp>
        <p:nvSpPr>
          <p:cNvPr id="3" name="Subtitle 2"/>
          <p:cNvSpPr>
            <a:spLocks noGrp="1"/>
          </p:cNvSpPr>
          <p:nvPr>
            <p:ph type="subTitle" idx="1"/>
          </p:nvPr>
        </p:nvSpPr>
        <p:spPr>
          <a:xfrm>
            <a:off x="2667000" y="4343400"/>
            <a:ext cx="5105400" cy="1295400"/>
          </a:xfrm>
        </p:spPr>
        <p:txBody>
          <a:bodyPr/>
          <a:lstStyle/>
          <a:p>
            <a:r>
              <a:rPr lang="zh-CN" altLang="en-US" dirty="0">
                <a:solidFill>
                  <a:schemeClr val="tx1"/>
                </a:solidFill>
              </a:rPr>
              <a:t>软件学院</a:t>
            </a:r>
            <a:r>
              <a:rPr lang="en-US" dirty="0">
                <a:solidFill>
                  <a:schemeClr val="tx1"/>
                </a:solidFill>
              </a:rPr>
              <a:t>: </a:t>
            </a:r>
            <a:r>
              <a:rPr lang="zh-CN" altLang="en-US" dirty="0">
                <a:solidFill>
                  <a:schemeClr val="tx1"/>
                </a:solidFill>
              </a:rPr>
              <a:t> 刘春</a:t>
            </a:r>
            <a:endParaRPr lang="en-US" dirty="0">
              <a:solidFill>
                <a:schemeClr val="tx1"/>
              </a:solidFill>
            </a:endParaRPr>
          </a:p>
          <a:p>
            <a:endParaRPr lang="en-US" dirty="0"/>
          </a:p>
        </p:txBody>
      </p:sp>
      <p:sp>
        <p:nvSpPr>
          <p:cNvPr id="4" name="Subtitle 2">
            <a:extLst>
              <a:ext uri="{FF2B5EF4-FFF2-40B4-BE49-F238E27FC236}">
                <a16:creationId xmlns:a16="http://schemas.microsoft.com/office/drawing/2014/main" id="{3DFB34AB-A8FA-AD43-A8C9-D27A719C2FEB}"/>
              </a:ext>
            </a:extLst>
          </p:cNvPr>
          <p:cNvSpPr txBox="1">
            <a:spLocks/>
          </p:cNvSpPr>
          <p:nvPr/>
        </p:nvSpPr>
        <p:spPr>
          <a:xfrm>
            <a:off x="1524000" y="5486400"/>
            <a:ext cx="6400800" cy="1066800"/>
          </a:xfrm>
          <a:prstGeom prst="rect">
            <a:avLst/>
          </a:prstGeom>
        </p:spPr>
        <p:txBody>
          <a:bodyPr vert="horz" lIns="91440" tIns="45720" rIns="91440" bIns="45720" rtlCol="0">
            <a:normAutofit fontScale="47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ltLang="zh-CN" dirty="0"/>
              <a:t>Ref:</a:t>
            </a:r>
            <a:r>
              <a:rPr lang="zh-CN" altLang="en-US" dirty="0"/>
              <a:t> </a:t>
            </a:r>
            <a:r>
              <a:rPr lang="en-US" altLang="zh-CN" dirty="0"/>
              <a:t>C280, Computer Vision</a:t>
            </a:r>
          </a:p>
          <a:p>
            <a:r>
              <a:rPr lang="en-US" altLang="zh-CN" dirty="0"/>
              <a:t>Prof. Trevor Darrell</a:t>
            </a:r>
          </a:p>
          <a:p>
            <a:r>
              <a:rPr lang="en-US" altLang="zh-CN" dirty="0"/>
              <a:t>CS231a</a:t>
            </a:r>
          </a:p>
          <a:p>
            <a:r>
              <a:rPr lang="en-US" altLang="zh-CN" dirty="0"/>
              <a:t>Prof. </a:t>
            </a:r>
            <a:r>
              <a:rPr lang="en" altLang="zh-CN" dirty="0"/>
              <a:t>Silvio Savarese </a:t>
            </a:r>
          </a:p>
          <a:p>
            <a:endParaRPr lang="en-US" altLang="zh-CN" dirty="0"/>
          </a:p>
          <a:p>
            <a:endParaRPr lang="en-US" altLang="zh-CN" dirty="0"/>
          </a:p>
          <a:p>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C1B04-1038-6646-BF31-F9E1CA6358DF}"/>
              </a:ext>
            </a:extLst>
          </p:cNvPr>
          <p:cNvSpPr>
            <a:spLocks noGrp="1"/>
          </p:cNvSpPr>
          <p:nvPr>
            <p:ph type="title"/>
          </p:nvPr>
        </p:nvSpPr>
        <p:spPr/>
        <p:txBody>
          <a:bodyPr/>
          <a:lstStyle/>
          <a:p>
            <a:r>
              <a:rPr kumimoji="1" lang="zh-CN" altLang="en-US" dirty="0"/>
              <a:t>图像形成历史</a:t>
            </a:r>
          </a:p>
        </p:txBody>
      </p:sp>
      <p:sp>
        <p:nvSpPr>
          <p:cNvPr id="3" name="内容占位符 2">
            <a:extLst>
              <a:ext uri="{FF2B5EF4-FFF2-40B4-BE49-F238E27FC236}">
                <a16:creationId xmlns:a16="http://schemas.microsoft.com/office/drawing/2014/main" id="{BB1487EC-4D89-3741-BBA2-471518254E08}"/>
              </a:ext>
            </a:extLst>
          </p:cNvPr>
          <p:cNvSpPr>
            <a:spLocks noGrp="1"/>
          </p:cNvSpPr>
          <p:nvPr>
            <p:ph idx="1"/>
          </p:nvPr>
        </p:nvSpPr>
        <p:spPr>
          <a:xfrm>
            <a:off x="457200" y="1408957"/>
            <a:ext cx="8229600" cy="4525963"/>
          </a:xfrm>
        </p:spPr>
        <p:txBody>
          <a:bodyPr/>
          <a:lstStyle/>
          <a:p>
            <a:r>
              <a:rPr kumimoji="1" lang="zh-CN" altLang="en-US" dirty="0"/>
              <a:t>计算摄影</a:t>
            </a:r>
          </a:p>
        </p:txBody>
      </p:sp>
      <p:pic>
        <p:nvPicPr>
          <p:cNvPr id="4" name="图片 3">
            <a:extLst>
              <a:ext uri="{FF2B5EF4-FFF2-40B4-BE49-F238E27FC236}">
                <a16:creationId xmlns:a16="http://schemas.microsoft.com/office/drawing/2014/main" id="{2A625058-1C89-AE4D-8082-BA37258515D9}"/>
              </a:ext>
            </a:extLst>
          </p:cNvPr>
          <p:cNvPicPr>
            <a:picLocks noChangeAspect="1"/>
          </p:cNvPicPr>
          <p:nvPr/>
        </p:nvPicPr>
        <p:blipFill>
          <a:blip r:embed="rId2"/>
          <a:stretch>
            <a:fillRect/>
          </a:stretch>
        </p:blipFill>
        <p:spPr>
          <a:xfrm>
            <a:off x="4191000" y="2293848"/>
            <a:ext cx="4038600" cy="4038600"/>
          </a:xfrm>
          <a:prstGeom prst="rect">
            <a:avLst/>
          </a:prstGeom>
        </p:spPr>
      </p:pic>
      <p:pic>
        <p:nvPicPr>
          <p:cNvPr id="5" name="Google Shape;248;p41" descr="Image">
            <a:extLst>
              <a:ext uri="{FF2B5EF4-FFF2-40B4-BE49-F238E27FC236}">
                <a16:creationId xmlns:a16="http://schemas.microsoft.com/office/drawing/2014/main" id="{C53341A8-4894-F742-B7F8-BEFBD82D18F4}"/>
              </a:ext>
            </a:extLst>
          </p:cNvPr>
          <p:cNvPicPr preferRelativeResize="0"/>
          <p:nvPr/>
        </p:nvPicPr>
        <p:blipFill rotWithShape="1">
          <a:blip r:embed="rId3">
            <a:alphaModFix/>
          </a:blip>
          <a:srcRect/>
          <a:stretch/>
        </p:blipFill>
        <p:spPr>
          <a:xfrm>
            <a:off x="1143000" y="2051613"/>
            <a:ext cx="2362200" cy="4678362"/>
          </a:xfrm>
          <a:prstGeom prst="rect">
            <a:avLst/>
          </a:prstGeom>
          <a:noFill/>
          <a:ln>
            <a:noFill/>
          </a:ln>
        </p:spPr>
      </p:pic>
    </p:spTree>
    <p:extLst>
      <p:ext uri="{BB962C8B-B14F-4D97-AF65-F5344CB8AC3E}">
        <p14:creationId xmlns:p14="http://schemas.microsoft.com/office/powerpoint/2010/main" val="4012599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FB5AE2-ACCD-2345-BF15-607E56592F33}"/>
              </a:ext>
            </a:extLst>
          </p:cNvPr>
          <p:cNvSpPr>
            <a:spLocks noGrp="1"/>
          </p:cNvSpPr>
          <p:nvPr>
            <p:ph type="title"/>
          </p:nvPr>
        </p:nvSpPr>
        <p:spPr/>
        <p:txBody>
          <a:bodyPr/>
          <a:lstStyle/>
          <a:p>
            <a:r>
              <a:rPr kumimoji="1" lang="en-US" altLang="zh-CN" dirty="0"/>
              <a:t>2.7</a:t>
            </a:r>
            <a:r>
              <a:rPr kumimoji="1" lang="zh-CN" altLang="en-US" dirty="0"/>
              <a:t> 相机标定</a:t>
            </a:r>
          </a:p>
        </p:txBody>
      </p:sp>
      <p:sp>
        <p:nvSpPr>
          <p:cNvPr id="3" name="内容占位符 2">
            <a:extLst>
              <a:ext uri="{FF2B5EF4-FFF2-40B4-BE49-F238E27FC236}">
                <a16:creationId xmlns:a16="http://schemas.microsoft.com/office/drawing/2014/main" id="{B139B4AA-6DF7-B840-BF41-1CAE965A626A}"/>
              </a:ext>
            </a:extLst>
          </p:cNvPr>
          <p:cNvSpPr>
            <a:spLocks noGrp="1"/>
          </p:cNvSpPr>
          <p:nvPr>
            <p:ph idx="1"/>
          </p:nvPr>
        </p:nvSpPr>
        <p:spPr/>
        <p:txBody>
          <a:bodyPr/>
          <a:lstStyle/>
          <a:p>
            <a:r>
              <a:rPr kumimoji="1" lang="zh-CN" altLang="en-US" dirty="0"/>
              <a:t>如何标定</a:t>
            </a:r>
            <a:endParaRPr kumimoji="1" lang="en-US" altLang="zh-CN" dirty="0"/>
          </a:p>
          <a:p>
            <a:pPr marL="0" indent="0">
              <a:buNone/>
            </a:pPr>
            <a:r>
              <a:rPr kumimoji="1" lang="zh-CN" altLang="en-US" sz="2800" dirty="0"/>
              <a:t>    利用一幅图像或多幅图像估计</a:t>
            </a:r>
            <a:endParaRPr kumimoji="1" lang="en-US" altLang="zh-CN" sz="2800" dirty="0"/>
          </a:p>
          <a:p>
            <a:pPr marL="0" indent="0">
              <a:buNone/>
            </a:pPr>
            <a:r>
              <a:rPr kumimoji="1" lang="zh-CN" altLang="en-US" sz="2800" dirty="0"/>
              <a:t>    相机内部和外部参数</a:t>
            </a:r>
            <a:endParaRPr kumimoji="1" lang="en-US" altLang="zh-CN" sz="2800" dirty="0"/>
          </a:p>
          <a:p>
            <a:pPr marL="0" indent="0">
              <a:buNone/>
            </a:pPr>
            <a:r>
              <a:rPr kumimoji="1" lang="zh-CN" altLang="en-US" dirty="0"/>
              <a:t>    </a:t>
            </a:r>
          </a:p>
        </p:txBody>
      </p:sp>
      <p:pic>
        <p:nvPicPr>
          <p:cNvPr id="4" name="图片 3">
            <a:extLst>
              <a:ext uri="{FF2B5EF4-FFF2-40B4-BE49-F238E27FC236}">
                <a16:creationId xmlns:a16="http://schemas.microsoft.com/office/drawing/2014/main" id="{A2BA6028-48A9-2B4F-8531-7F419F78F99F}"/>
              </a:ext>
            </a:extLst>
          </p:cNvPr>
          <p:cNvPicPr>
            <a:picLocks noChangeAspect="1"/>
          </p:cNvPicPr>
          <p:nvPr/>
        </p:nvPicPr>
        <p:blipFill>
          <a:blip r:embed="rId2"/>
          <a:stretch>
            <a:fillRect/>
          </a:stretch>
        </p:blipFill>
        <p:spPr>
          <a:xfrm>
            <a:off x="1371600" y="3581400"/>
            <a:ext cx="6172200" cy="1769839"/>
          </a:xfrm>
          <a:prstGeom prst="rect">
            <a:avLst/>
          </a:prstGeom>
        </p:spPr>
      </p:pic>
    </p:spTree>
    <p:extLst>
      <p:ext uri="{BB962C8B-B14F-4D97-AF65-F5344CB8AC3E}">
        <p14:creationId xmlns:p14="http://schemas.microsoft.com/office/powerpoint/2010/main" val="36219319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BD14C8-8AD4-BA43-B481-93DFA04D01B1}"/>
              </a:ext>
            </a:extLst>
          </p:cNvPr>
          <p:cNvSpPr>
            <a:spLocks noGrp="1"/>
          </p:cNvSpPr>
          <p:nvPr>
            <p:ph type="title"/>
          </p:nvPr>
        </p:nvSpPr>
        <p:spPr/>
        <p:txBody>
          <a:bodyPr/>
          <a:lstStyle/>
          <a:p>
            <a:r>
              <a:rPr kumimoji="1" lang="en-US" altLang="zh-CN" dirty="0"/>
              <a:t>2.7</a:t>
            </a:r>
            <a:r>
              <a:rPr kumimoji="1" lang="zh-CN" altLang="en-US" dirty="0"/>
              <a:t> 相机标定</a:t>
            </a:r>
          </a:p>
        </p:txBody>
      </p:sp>
      <p:sp>
        <p:nvSpPr>
          <p:cNvPr id="3" name="内容占位符 2">
            <a:extLst>
              <a:ext uri="{FF2B5EF4-FFF2-40B4-BE49-F238E27FC236}">
                <a16:creationId xmlns:a16="http://schemas.microsoft.com/office/drawing/2014/main" id="{0F5B4629-9E42-584D-9051-29ED2EB6CB6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C5DA728-3FA8-0A4F-90F9-16AB1240D211}"/>
              </a:ext>
            </a:extLst>
          </p:cNvPr>
          <p:cNvPicPr>
            <a:picLocks noChangeAspect="1"/>
          </p:cNvPicPr>
          <p:nvPr/>
        </p:nvPicPr>
        <p:blipFill>
          <a:blip r:embed="rId2"/>
          <a:stretch>
            <a:fillRect/>
          </a:stretch>
        </p:blipFill>
        <p:spPr>
          <a:xfrm>
            <a:off x="249878" y="1600200"/>
            <a:ext cx="8644243" cy="3886200"/>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EEA3E63-2CEF-4144-924D-817215FDA76F}"/>
                  </a:ext>
                </a:extLst>
              </p:cNvPr>
              <p:cNvSpPr txBox="1"/>
              <p:nvPr/>
            </p:nvSpPr>
            <p:spPr>
              <a:xfrm>
                <a:off x="762000" y="5638800"/>
                <a:ext cx="4876800" cy="523220"/>
              </a:xfrm>
              <a:prstGeom prst="rect">
                <a:avLst/>
              </a:prstGeom>
              <a:noFill/>
            </p:spPr>
            <p:txBody>
              <a:bodyPr wrap="square" rtlCol="0">
                <a:spAutoFit/>
              </a:bodyPr>
              <a:lstStyle/>
              <a:p>
                <a:r>
                  <a:rPr kumimoji="1" lang="zh-CN" altLang="en-US" sz="2800" dirty="0"/>
                  <a:t>已知目标点坐标：</a:t>
                </a:r>
                <a14:m>
                  <m:oMath xmlns:m="http://schemas.openxmlformats.org/officeDocument/2006/math">
                    <m:sSub>
                      <m:sSubPr>
                        <m:ctrlPr>
                          <a:rPr kumimoji="1" lang="en-US" altLang="zh-CN" sz="2800" i="1" smtClean="0">
                            <a:latin typeface="Cambria Math" panose="02040503050406030204" pitchFamily="18" charset="0"/>
                          </a:rPr>
                        </m:ctrlPr>
                      </m:sSubPr>
                      <m:e>
                        <m:r>
                          <a:rPr kumimoji="1" lang="en-US" altLang="zh-CN" sz="2800" b="0" i="1" smtClean="0">
                            <a:latin typeface="Cambria Math" panose="02040503050406030204" pitchFamily="18" charset="0"/>
                          </a:rPr>
                          <m:t>𝑃</m:t>
                        </m:r>
                      </m:e>
                      <m:sub>
                        <m:r>
                          <a:rPr kumimoji="1" lang="en-US" altLang="zh-CN" sz="2800" b="0" i="1" smtClean="0">
                            <a:latin typeface="Cambria Math" panose="02040503050406030204" pitchFamily="18" charset="0"/>
                          </a:rPr>
                          <m:t>1</m:t>
                        </m:r>
                      </m:sub>
                    </m:sSub>
                    <m:r>
                      <a:rPr kumimoji="1" lang="en-US" altLang="zh-CN" sz="2800" b="0" i="1" smtClean="0">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en-US" altLang="zh-CN" sz="2800" b="0" i="1" smtClean="0">
                            <a:latin typeface="Cambria Math" panose="02040503050406030204" pitchFamily="18" charset="0"/>
                          </a:rPr>
                          <m:t>𝑃</m:t>
                        </m:r>
                      </m:e>
                      <m:sub>
                        <m:r>
                          <a:rPr kumimoji="1" lang="en-US" altLang="zh-CN" sz="2800" b="0" i="1" smtClean="0">
                            <a:latin typeface="Cambria Math" panose="02040503050406030204" pitchFamily="18" charset="0"/>
                          </a:rPr>
                          <m:t>𝑛</m:t>
                        </m:r>
                      </m:sub>
                    </m:sSub>
                  </m:oMath>
                </a14:m>
                <a:endParaRPr kumimoji="1" lang="zh-CN" altLang="en-US" sz="2800" dirty="0"/>
              </a:p>
            </p:txBody>
          </p:sp>
        </mc:Choice>
        <mc:Fallback xmlns="">
          <p:sp>
            <p:nvSpPr>
              <p:cNvPr id="5" name="文本框 4">
                <a:extLst>
                  <a:ext uri="{FF2B5EF4-FFF2-40B4-BE49-F238E27FC236}">
                    <a16:creationId xmlns:a16="http://schemas.microsoft.com/office/drawing/2014/main" id="{3EEA3E63-2CEF-4144-924D-817215FDA76F}"/>
                  </a:ext>
                </a:extLst>
              </p:cNvPr>
              <p:cNvSpPr txBox="1">
                <a:spLocks noRot="1" noChangeAspect="1" noMove="1" noResize="1" noEditPoints="1" noAdjustHandles="1" noChangeArrowheads="1" noChangeShapeType="1" noTextEdit="1"/>
              </p:cNvSpPr>
              <p:nvPr/>
            </p:nvSpPr>
            <p:spPr>
              <a:xfrm>
                <a:off x="762000" y="5638800"/>
                <a:ext cx="4876800" cy="523220"/>
              </a:xfrm>
              <a:prstGeom prst="rect">
                <a:avLst/>
              </a:prstGeom>
              <a:blipFill>
                <a:blip r:embed="rId3"/>
                <a:stretch>
                  <a:fillRect l="-2865" t="-19512" b="-268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197354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203154-4F05-3248-9BE3-8A9F013A9E28}"/>
              </a:ext>
            </a:extLst>
          </p:cNvPr>
          <p:cNvSpPr>
            <a:spLocks noGrp="1"/>
          </p:cNvSpPr>
          <p:nvPr>
            <p:ph type="title"/>
          </p:nvPr>
        </p:nvSpPr>
        <p:spPr/>
        <p:txBody>
          <a:bodyPr/>
          <a:lstStyle/>
          <a:p>
            <a:r>
              <a:rPr kumimoji="1" lang="en-US" altLang="zh-CN" dirty="0"/>
              <a:t>2.7</a:t>
            </a:r>
            <a:r>
              <a:rPr kumimoji="1" lang="zh-CN" altLang="en-US" dirty="0"/>
              <a:t> 相机标定</a:t>
            </a:r>
          </a:p>
        </p:txBody>
      </p:sp>
      <p:sp>
        <p:nvSpPr>
          <p:cNvPr id="3" name="内容占位符 2">
            <a:extLst>
              <a:ext uri="{FF2B5EF4-FFF2-40B4-BE49-F238E27FC236}">
                <a16:creationId xmlns:a16="http://schemas.microsoft.com/office/drawing/2014/main" id="{E48F41E2-0B78-C940-AC63-D75032E040BF}"/>
              </a:ext>
            </a:extLst>
          </p:cNvPr>
          <p:cNvSpPr>
            <a:spLocks noGrp="1"/>
          </p:cNvSpPr>
          <p:nvPr>
            <p:ph idx="1"/>
          </p:nvPr>
        </p:nvSpPr>
        <p:spPr/>
        <p:txBody>
          <a:bodyPr/>
          <a:lstStyle/>
          <a:p>
            <a:pPr marL="0" indent="0">
              <a:buNone/>
            </a:pPr>
            <a:endParaRPr kumimoji="1" lang="en-US" altLang="zh-CN" dirty="0"/>
          </a:p>
          <a:p>
            <a:pPr marL="0" indent="0">
              <a:buNone/>
            </a:pPr>
            <a:endParaRPr kumimoji="1" lang="en-US" altLang="zh-CN" dirty="0"/>
          </a:p>
          <a:p>
            <a:pPr marL="0" indent="0">
              <a:buNone/>
            </a:pPr>
            <a:endParaRPr kumimoji="1" lang="en-US" altLang="zh-CN" dirty="0"/>
          </a:p>
          <a:p>
            <a:pPr marL="0" indent="0">
              <a:buNone/>
            </a:pPr>
            <a:endParaRPr kumimoji="1" lang="en-US" altLang="zh-CN" dirty="0"/>
          </a:p>
          <a:p>
            <a:pPr marL="0" indent="0">
              <a:buNone/>
            </a:pPr>
            <a:endParaRPr kumimoji="1" lang="en-US" altLang="zh-CN" dirty="0"/>
          </a:p>
          <a:p>
            <a:pPr marL="0" indent="0">
              <a:buNone/>
            </a:pPr>
            <a:endParaRPr kumimoji="1" lang="en-US" altLang="zh-CN" dirty="0"/>
          </a:p>
          <a:p>
            <a:pPr marL="0" indent="0">
              <a:buNone/>
            </a:pPr>
            <a:endParaRPr kumimoji="1" lang="en-US" altLang="zh-CN" dirty="0"/>
          </a:p>
          <a:p>
            <a:pPr marL="0" indent="0">
              <a:buNone/>
            </a:pPr>
            <a:endParaRPr kumimoji="1" lang="zh-CN" altLang="en-US" dirty="0"/>
          </a:p>
        </p:txBody>
      </p:sp>
      <p:pic>
        <p:nvPicPr>
          <p:cNvPr id="5" name="图片 4">
            <a:extLst>
              <a:ext uri="{FF2B5EF4-FFF2-40B4-BE49-F238E27FC236}">
                <a16:creationId xmlns:a16="http://schemas.microsoft.com/office/drawing/2014/main" id="{EAD2B49B-D5DE-9143-8FB2-EA92162746AA}"/>
              </a:ext>
            </a:extLst>
          </p:cNvPr>
          <p:cNvPicPr>
            <a:picLocks noChangeAspect="1"/>
          </p:cNvPicPr>
          <p:nvPr/>
        </p:nvPicPr>
        <p:blipFill>
          <a:blip r:embed="rId2"/>
          <a:stretch>
            <a:fillRect/>
          </a:stretch>
        </p:blipFill>
        <p:spPr>
          <a:xfrm>
            <a:off x="457200" y="1217712"/>
            <a:ext cx="8361445" cy="4035265"/>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455511E-4286-974F-8157-A56A0FF0C8FD}"/>
                  </a:ext>
                </a:extLst>
              </p:cNvPr>
              <p:cNvSpPr txBox="1"/>
              <p:nvPr/>
            </p:nvSpPr>
            <p:spPr>
              <a:xfrm>
                <a:off x="762000" y="5279543"/>
                <a:ext cx="4876800" cy="523220"/>
              </a:xfrm>
              <a:prstGeom prst="rect">
                <a:avLst/>
              </a:prstGeom>
              <a:noFill/>
            </p:spPr>
            <p:txBody>
              <a:bodyPr wrap="square" rtlCol="0">
                <a:spAutoFit/>
              </a:bodyPr>
              <a:lstStyle/>
              <a:p>
                <a:r>
                  <a:rPr kumimoji="1" lang="zh-CN" altLang="en-US" sz="2800" dirty="0"/>
                  <a:t>已知目标点坐标：</a:t>
                </a:r>
                <a14:m>
                  <m:oMath xmlns:m="http://schemas.openxmlformats.org/officeDocument/2006/math">
                    <m:sSub>
                      <m:sSubPr>
                        <m:ctrlPr>
                          <a:rPr kumimoji="1" lang="en-US" altLang="zh-CN" sz="2800" i="1" smtClean="0">
                            <a:latin typeface="Cambria Math" panose="02040503050406030204" pitchFamily="18" charset="0"/>
                          </a:rPr>
                        </m:ctrlPr>
                      </m:sSubPr>
                      <m:e>
                        <m:r>
                          <a:rPr kumimoji="1" lang="en-US" altLang="zh-CN" sz="2800" b="0" i="1" smtClean="0">
                            <a:latin typeface="Cambria Math" panose="02040503050406030204" pitchFamily="18" charset="0"/>
                          </a:rPr>
                          <m:t>𝑃</m:t>
                        </m:r>
                      </m:e>
                      <m:sub>
                        <m:r>
                          <a:rPr kumimoji="1" lang="en-US" altLang="zh-CN" sz="2800" b="0" i="1" smtClean="0">
                            <a:latin typeface="Cambria Math" panose="02040503050406030204" pitchFamily="18" charset="0"/>
                          </a:rPr>
                          <m:t>1</m:t>
                        </m:r>
                      </m:sub>
                    </m:sSub>
                    <m:r>
                      <a:rPr kumimoji="1" lang="en-US" altLang="zh-CN" sz="2800" b="0" i="1" smtClean="0">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en-US" altLang="zh-CN" sz="2800" b="0" i="1" smtClean="0">
                            <a:latin typeface="Cambria Math" panose="02040503050406030204" pitchFamily="18" charset="0"/>
                          </a:rPr>
                          <m:t>𝑃</m:t>
                        </m:r>
                      </m:e>
                      <m:sub>
                        <m:r>
                          <a:rPr kumimoji="1" lang="en-US" altLang="zh-CN" sz="2800" b="0" i="1" smtClean="0">
                            <a:latin typeface="Cambria Math" panose="02040503050406030204" pitchFamily="18" charset="0"/>
                          </a:rPr>
                          <m:t>𝑛</m:t>
                        </m:r>
                      </m:sub>
                    </m:sSub>
                  </m:oMath>
                </a14:m>
                <a:endParaRPr kumimoji="1" lang="zh-CN" altLang="en-US" sz="2800" dirty="0"/>
              </a:p>
            </p:txBody>
          </p:sp>
        </mc:Choice>
        <mc:Fallback xmlns="">
          <p:sp>
            <p:nvSpPr>
              <p:cNvPr id="6" name="文本框 5">
                <a:extLst>
                  <a:ext uri="{FF2B5EF4-FFF2-40B4-BE49-F238E27FC236}">
                    <a16:creationId xmlns:a16="http://schemas.microsoft.com/office/drawing/2014/main" id="{C455511E-4286-974F-8157-A56A0FF0C8FD}"/>
                  </a:ext>
                </a:extLst>
              </p:cNvPr>
              <p:cNvSpPr txBox="1">
                <a:spLocks noRot="1" noChangeAspect="1" noMove="1" noResize="1" noEditPoints="1" noAdjustHandles="1" noChangeArrowheads="1" noChangeShapeType="1" noTextEdit="1"/>
              </p:cNvSpPr>
              <p:nvPr/>
            </p:nvSpPr>
            <p:spPr>
              <a:xfrm>
                <a:off x="762000" y="5279543"/>
                <a:ext cx="4876800" cy="523220"/>
              </a:xfrm>
              <a:prstGeom prst="rect">
                <a:avLst/>
              </a:prstGeom>
              <a:blipFill>
                <a:blip r:embed="rId3"/>
                <a:stretch>
                  <a:fillRect l="-2865" t="-16667" b="-261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7B24146-E8AA-0C44-8758-E0BE9EF931F3}"/>
                  </a:ext>
                </a:extLst>
              </p:cNvPr>
              <p:cNvSpPr txBox="1"/>
              <p:nvPr/>
            </p:nvSpPr>
            <p:spPr>
              <a:xfrm>
                <a:off x="762000" y="5725436"/>
                <a:ext cx="4876800" cy="523220"/>
              </a:xfrm>
              <a:prstGeom prst="rect">
                <a:avLst/>
              </a:prstGeom>
              <a:noFill/>
            </p:spPr>
            <p:txBody>
              <a:bodyPr wrap="square" rtlCol="0">
                <a:spAutoFit/>
              </a:bodyPr>
              <a:lstStyle/>
              <a:p>
                <a:r>
                  <a:rPr kumimoji="1" lang="zh-CN" altLang="en-US" sz="2800" dirty="0"/>
                  <a:t>已知对应图像坐标：</a:t>
                </a:r>
                <a14:m>
                  <m:oMath xmlns:m="http://schemas.openxmlformats.org/officeDocument/2006/math">
                    <m:sSub>
                      <m:sSubPr>
                        <m:ctrlPr>
                          <a:rPr kumimoji="1" lang="en-US" altLang="zh-CN" sz="2800" i="1" smtClean="0">
                            <a:latin typeface="Cambria Math" panose="02040503050406030204" pitchFamily="18" charset="0"/>
                          </a:rPr>
                        </m:ctrlPr>
                      </m:sSubPr>
                      <m:e>
                        <m:r>
                          <a:rPr kumimoji="1" lang="en-US" altLang="zh-CN" sz="2800" b="0" i="1" smtClean="0">
                            <a:latin typeface="Cambria Math" panose="02040503050406030204" pitchFamily="18" charset="0"/>
                          </a:rPr>
                          <m:t>𝑝</m:t>
                        </m:r>
                      </m:e>
                      <m:sub>
                        <m:r>
                          <a:rPr kumimoji="1" lang="en-US" altLang="zh-CN" sz="2800" b="0" i="1" smtClean="0">
                            <a:latin typeface="Cambria Math" panose="02040503050406030204" pitchFamily="18" charset="0"/>
                          </a:rPr>
                          <m:t>1</m:t>
                        </m:r>
                      </m:sub>
                    </m:sSub>
                    <m:r>
                      <a:rPr kumimoji="1" lang="en-US" altLang="zh-CN" sz="2800" b="0" i="1" smtClean="0">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en-US" altLang="zh-CN" sz="2800" b="0" i="1" smtClean="0">
                            <a:latin typeface="Cambria Math" panose="02040503050406030204" pitchFamily="18" charset="0"/>
                          </a:rPr>
                          <m:t>𝑝</m:t>
                        </m:r>
                      </m:e>
                      <m:sub>
                        <m:r>
                          <a:rPr kumimoji="1" lang="en-US" altLang="zh-CN" sz="2800" b="0" i="1" smtClean="0">
                            <a:latin typeface="Cambria Math" panose="02040503050406030204" pitchFamily="18" charset="0"/>
                          </a:rPr>
                          <m:t>𝑛</m:t>
                        </m:r>
                      </m:sub>
                    </m:sSub>
                  </m:oMath>
                </a14:m>
                <a:endParaRPr kumimoji="1" lang="zh-CN" altLang="en-US" sz="2800" dirty="0"/>
              </a:p>
            </p:txBody>
          </p:sp>
        </mc:Choice>
        <mc:Fallback xmlns="">
          <p:sp>
            <p:nvSpPr>
              <p:cNvPr id="7" name="文本框 6">
                <a:extLst>
                  <a:ext uri="{FF2B5EF4-FFF2-40B4-BE49-F238E27FC236}">
                    <a16:creationId xmlns:a16="http://schemas.microsoft.com/office/drawing/2014/main" id="{47B24146-E8AA-0C44-8758-E0BE9EF931F3}"/>
                  </a:ext>
                </a:extLst>
              </p:cNvPr>
              <p:cNvSpPr txBox="1">
                <a:spLocks noRot="1" noChangeAspect="1" noMove="1" noResize="1" noEditPoints="1" noAdjustHandles="1" noChangeArrowheads="1" noChangeShapeType="1" noTextEdit="1"/>
              </p:cNvSpPr>
              <p:nvPr/>
            </p:nvSpPr>
            <p:spPr>
              <a:xfrm>
                <a:off x="762000" y="5725436"/>
                <a:ext cx="4876800" cy="523220"/>
              </a:xfrm>
              <a:prstGeom prst="rect">
                <a:avLst/>
              </a:prstGeom>
              <a:blipFill>
                <a:blip r:embed="rId4"/>
                <a:stretch>
                  <a:fillRect l="-2865" t="-16667" b="-261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808224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531AF5-AAED-CA4C-878C-3A139DD190F5}"/>
              </a:ext>
            </a:extLst>
          </p:cNvPr>
          <p:cNvSpPr>
            <a:spLocks noGrp="1"/>
          </p:cNvSpPr>
          <p:nvPr>
            <p:ph type="title"/>
          </p:nvPr>
        </p:nvSpPr>
        <p:spPr/>
        <p:txBody>
          <a:bodyPr/>
          <a:lstStyle/>
          <a:p>
            <a:r>
              <a:rPr kumimoji="1" lang="en-US" altLang="zh-CN" dirty="0"/>
              <a:t>2.7</a:t>
            </a:r>
            <a:r>
              <a:rPr kumimoji="1" lang="zh-CN" altLang="en-US" dirty="0"/>
              <a:t> 相机标定</a:t>
            </a:r>
          </a:p>
        </p:txBody>
      </p:sp>
      <p:sp>
        <p:nvSpPr>
          <p:cNvPr id="3" name="内容占位符 2">
            <a:extLst>
              <a:ext uri="{FF2B5EF4-FFF2-40B4-BE49-F238E27FC236}">
                <a16:creationId xmlns:a16="http://schemas.microsoft.com/office/drawing/2014/main" id="{01D106E6-64CC-0F4F-A84C-BF9809113005}"/>
              </a:ext>
            </a:extLst>
          </p:cNvPr>
          <p:cNvSpPr>
            <a:spLocks noGrp="1"/>
          </p:cNvSpPr>
          <p:nvPr>
            <p:ph idx="1"/>
          </p:nvPr>
        </p:nvSpPr>
        <p:spPr>
          <a:xfrm>
            <a:off x="457200" y="1600200"/>
            <a:ext cx="8229600" cy="4983162"/>
          </a:xfrm>
        </p:spPr>
        <p:txBody>
          <a:bodyPr/>
          <a:lstStyle/>
          <a:p>
            <a:r>
              <a:rPr kumimoji="1" lang="zh-CN" altLang="en-US" dirty="0"/>
              <a:t>相机方程</a:t>
            </a:r>
            <a:endParaRPr kumimoji="1" lang="en-US" altLang="zh-CN" dirty="0"/>
          </a:p>
          <a:p>
            <a:endParaRPr kumimoji="1" lang="en-US" altLang="zh-CN" dirty="0"/>
          </a:p>
          <a:p>
            <a:pPr marL="0" indent="0">
              <a:buNone/>
            </a:pPr>
            <a:endParaRPr kumimoji="1" lang="en-US" altLang="zh-CN" dirty="0"/>
          </a:p>
          <a:p>
            <a:r>
              <a:rPr kumimoji="1" lang="zh-CN" altLang="en-US" dirty="0"/>
              <a:t>参数个数？？？</a:t>
            </a:r>
            <a:endParaRPr kumimoji="1" lang="en-US" altLang="zh-CN" dirty="0"/>
          </a:p>
          <a:p>
            <a:pPr marL="0" indent="0">
              <a:buNone/>
            </a:pPr>
            <a:r>
              <a:rPr kumimoji="1" lang="zh-CN" altLang="en-US" dirty="0"/>
              <a:t>        </a:t>
            </a:r>
            <a:r>
              <a:rPr kumimoji="1" lang="en-US" altLang="zh-CN" dirty="0"/>
              <a:t>K</a:t>
            </a:r>
            <a:r>
              <a:rPr kumimoji="1" lang="zh-CN" altLang="en-US" dirty="0"/>
              <a:t>矩阵  </a:t>
            </a:r>
            <a:endParaRPr kumimoji="1" lang="en-US" altLang="zh-CN" dirty="0"/>
          </a:p>
          <a:p>
            <a:pPr marL="0" indent="0">
              <a:buNone/>
            </a:pPr>
            <a:r>
              <a:rPr kumimoji="1" lang="zh-CN" altLang="en-US" dirty="0"/>
              <a:t>        </a:t>
            </a:r>
            <a:r>
              <a:rPr kumimoji="1" lang="en-US" altLang="zh-CN" dirty="0"/>
              <a:t>R</a:t>
            </a:r>
            <a:r>
              <a:rPr kumimoji="1" lang="zh-CN" altLang="en-US" dirty="0"/>
              <a:t>矩阵</a:t>
            </a:r>
            <a:endParaRPr kumimoji="1" lang="en-US" altLang="zh-CN" dirty="0"/>
          </a:p>
          <a:p>
            <a:pPr marL="0" indent="0">
              <a:buNone/>
            </a:pPr>
            <a:r>
              <a:rPr kumimoji="1" lang="zh-CN" altLang="en-US" dirty="0"/>
              <a:t>        </a:t>
            </a:r>
            <a:r>
              <a:rPr kumimoji="1" lang="en-US" altLang="zh-CN" dirty="0"/>
              <a:t>T</a:t>
            </a:r>
            <a:r>
              <a:rPr kumimoji="1" lang="zh-CN" altLang="en-US" dirty="0"/>
              <a:t>矩阵</a:t>
            </a:r>
            <a:endParaRPr kumimoji="1" lang="en-US" altLang="zh-CN" dirty="0"/>
          </a:p>
          <a:p>
            <a:r>
              <a:rPr kumimoji="1" lang="zh-CN" altLang="en-US" dirty="0"/>
              <a:t>多少方程？？？</a:t>
            </a:r>
          </a:p>
        </p:txBody>
      </p:sp>
      <p:pic>
        <p:nvPicPr>
          <p:cNvPr id="4" name="图片 3">
            <a:extLst>
              <a:ext uri="{FF2B5EF4-FFF2-40B4-BE49-F238E27FC236}">
                <a16:creationId xmlns:a16="http://schemas.microsoft.com/office/drawing/2014/main" id="{925F069E-019D-FB42-A6AB-5333E2BAF0FC}"/>
              </a:ext>
            </a:extLst>
          </p:cNvPr>
          <p:cNvPicPr>
            <a:picLocks noChangeAspect="1"/>
          </p:cNvPicPr>
          <p:nvPr/>
        </p:nvPicPr>
        <p:blipFill>
          <a:blip r:embed="rId2"/>
          <a:stretch>
            <a:fillRect/>
          </a:stretch>
        </p:blipFill>
        <p:spPr>
          <a:xfrm>
            <a:off x="2667000" y="1417638"/>
            <a:ext cx="6172200" cy="1769839"/>
          </a:xfrm>
          <a:prstGeom prst="rect">
            <a:avLst/>
          </a:prstGeom>
        </p:spPr>
      </p:pic>
    </p:spTree>
    <p:extLst>
      <p:ext uri="{BB962C8B-B14F-4D97-AF65-F5344CB8AC3E}">
        <p14:creationId xmlns:p14="http://schemas.microsoft.com/office/powerpoint/2010/main" val="34351592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E3E240-6FE2-434F-AE94-B1A661299172}"/>
              </a:ext>
            </a:extLst>
          </p:cNvPr>
          <p:cNvSpPr>
            <a:spLocks noGrp="1"/>
          </p:cNvSpPr>
          <p:nvPr>
            <p:ph type="title"/>
          </p:nvPr>
        </p:nvSpPr>
        <p:spPr/>
        <p:txBody>
          <a:bodyPr/>
          <a:lstStyle/>
          <a:p>
            <a:r>
              <a:rPr kumimoji="1" lang="en-US" altLang="zh-CN" dirty="0"/>
              <a:t>2.7</a:t>
            </a:r>
            <a:r>
              <a:rPr kumimoji="1" lang="zh-CN" altLang="en-US" dirty="0"/>
              <a:t> 相机标定</a:t>
            </a:r>
          </a:p>
        </p:txBody>
      </p:sp>
      <p:sp>
        <p:nvSpPr>
          <p:cNvPr id="3" name="内容占位符 2">
            <a:extLst>
              <a:ext uri="{FF2B5EF4-FFF2-40B4-BE49-F238E27FC236}">
                <a16:creationId xmlns:a16="http://schemas.microsoft.com/office/drawing/2014/main" id="{EC1A411E-2029-5E49-85D6-1C8B3E87211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909830B-61EC-4240-8113-00DF8C90B607}"/>
              </a:ext>
            </a:extLst>
          </p:cNvPr>
          <p:cNvPicPr>
            <a:picLocks noChangeAspect="1"/>
          </p:cNvPicPr>
          <p:nvPr/>
        </p:nvPicPr>
        <p:blipFill>
          <a:blip r:embed="rId2"/>
          <a:stretch>
            <a:fillRect/>
          </a:stretch>
        </p:blipFill>
        <p:spPr>
          <a:xfrm>
            <a:off x="391277" y="1085224"/>
            <a:ext cx="8361445" cy="4035265"/>
          </a:xfrm>
          <a:prstGeom prst="rect">
            <a:avLst/>
          </a:prstGeom>
        </p:spPr>
      </p:pic>
      <p:pic>
        <p:nvPicPr>
          <p:cNvPr id="5" name="图片 4">
            <a:extLst>
              <a:ext uri="{FF2B5EF4-FFF2-40B4-BE49-F238E27FC236}">
                <a16:creationId xmlns:a16="http://schemas.microsoft.com/office/drawing/2014/main" id="{D2339789-8933-C74D-8639-B4CD687989D2}"/>
              </a:ext>
            </a:extLst>
          </p:cNvPr>
          <p:cNvPicPr>
            <a:picLocks noChangeAspect="1"/>
          </p:cNvPicPr>
          <p:nvPr/>
        </p:nvPicPr>
        <p:blipFill>
          <a:blip r:embed="rId3"/>
          <a:stretch>
            <a:fillRect/>
          </a:stretch>
        </p:blipFill>
        <p:spPr>
          <a:xfrm>
            <a:off x="1066800" y="4953000"/>
            <a:ext cx="4419600" cy="1700857"/>
          </a:xfrm>
          <a:prstGeom prst="rect">
            <a:avLst/>
          </a:prstGeom>
        </p:spPr>
      </p:pic>
    </p:spTree>
    <p:extLst>
      <p:ext uri="{BB962C8B-B14F-4D97-AF65-F5344CB8AC3E}">
        <p14:creationId xmlns:p14="http://schemas.microsoft.com/office/powerpoint/2010/main" val="9291020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5D0BF4-3F41-6244-BFF6-CD07EE9F436C}"/>
              </a:ext>
            </a:extLst>
          </p:cNvPr>
          <p:cNvSpPr>
            <a:spLocks noGrp="1"/>
          </p:cNvSpPr>
          <p:nvPr>
            <p:ph type="title"/>
          </p:nvPr>
        </p:nvSpPr>
        <p:spPr/>
        <p:txBody>
          <a:bodyPr/>
          <a:lstStyle/>
          <a:p>
            <a:r>
              <a:rPr kumimoji="1" lang="en-US" altLang="zh-CN" dirty="0"/>
              <a:t>2.7</a:t>
            </a:r>
            <a:r>
              <a:rPr kumimoji="1" lang="zh-CN" altLang="en-US" dirty="0"/>
              <a:t> 相机标定</a:t>
            </a:r>
          </a:p>
        </p:txBody>
      </p:sp>
      <p:sp>
        <p:nvSpPr>
          <p:cNvPr id="3" name="内容占位符 2">
            <a:extLst>
              <a:ext uri="{FF2B5EF4-FFF2-40B4-BE49-F238E27FC236}">
                <a16:creationId xmlns:a16="http://schemas.microsoft.com/office/drawing/2014/main" id="{5930AB70-3CF1-A54F-B57B-A8330AEC6091}"/>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C20E8926-B392-794E-98E7-66680C100143}"/>
              </a:ext>
            </a:extLst>
          </p:cNvPr>
          <p:cNvPicPr>
            <a:picLocks noChangeAspect="1"/>
          </p:cNvPicPr>
          <p:nvPr/>
        </p:nvPicPr>
        <p:blipFill>
          <a:blip r:embed="rId2"/>
          <a:stretch>
            <a:fillRect/>
          </a:stretch>
        </p:blipFill>
        <p:spPr>
          <a:xfrm>
            <a:off x="2819400" y="1801574"/>
            <a:ext cx="2743200" cy="2061607"/>
          </a:xfrm>
          <a:prstGeom prst="rect">
            <a:avLst/>
          </a:prstGeom>
        </p:spPr>
      </p:pic>
      <p:pic>
        <p:nvPicPr>
          <p:cNvPr id="5" name="图片 4">
            <a:extLst>
              <a:ext uri="{FF2B5EF4-FFF2-40B4-BE49-F238E27FC236}">
                <a16:creationId xmlns:a16="http://schemas.microsoft.com/office/drawing/2014/main" id="{8BCA240E-684A-0C4D-B3F1-9D3E202CC530}"/>
              </a:ext>
            </a:extLst>
          </p:cNvPr>
          <p:cNvPicPr>
            <a:picLocks noChangeAspect="1"/>
          </p:cNvPicPr>
          <p:nvPr/>
        </p:nvPicPr>
        <p:blipFill>
          <a:blip r:embed="rId3"/>
          <a:stretch>
            <a:fillRect/>
          </a:stretch>
        </p:blipFill>
        <p:spPr>
          <a:xfrm>
            <a:off x="457200" y="4098469"/>
            <a:ext cx="8229600" cy="2077851"/>
          </a:xfrm>
          <a:prstGeom prst="rect">
            <a:avLst/>
          </a:prstGeom>
        </p:spPr>
      </p:pic>
    </p:spTree>
    <p:extLst>
      <p:ext uri="{BB962C8B-B14F-4D97-AF65-F5344CB8AC3E}">
        <p14:creationId xmlns:p14="http://schemas.microsoft.com/office/powerpoint/2010/main" val="11426239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5D0BF4-3F41-6244-BFF6-CD07EE9F436C}"/>
              </a:ext>
            </a:extLst>
          </p:cNvPr>
          <p:cNvSpPr>
            <a:spLocks noGrp="1"/>
          </p:cNvSpPr>
          <p:nvPr>
            <p:ph type="title"/>
          </p:nvPr>
        </p:nvSpPr>
        <p:spPr/>
        <p:txBody>
          <a:bodyPr/>
          <a:lstStyle/>
          <a:p>
            <a:r>
              <a:rPr kumimoji="1" lang="en-US" altLang="zh-CN" dirty="0"/>
              <a:t>2.7</a:t>
            </a:r>
            <a:r>
              <a:rPr kumimoji="1" lang="zh-CN" altLang="en-US" dirty="0"/>
              <a:t> 相机标定</a:t>
            </a:r>
          </a:p>
        </p:txBody>
      </p:sp>
      <p:sp>
        <p:nvSpPr>
          <p:cNvPr id="3" name="内容占位符 2">
            <a:extLst>
              <a:ext uri="{FF2B5EF4-FFF2-40B4-BE49-F238E27FC236}">
                <a16:creationId xmlns:a16="http://schemas.microsoft.com/office/drawing/2014/main" id="{5930AB70-3CF1-A54F-B57B-A8330AEC609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407DCB9-F622-544C-A5C1-3B3893261C8B}"/>
              </a:ext>
            </a:extLst>
          </p:cNvPr>
          <p:cNvPicPr>
            <a:picLocks noChangeAspect="1"/>
          </p:cNvPicPr>
          <p:nvPr/>
        </p:nvPicPr>
        <p:blipFill>
          <a:blip r:embed="rId2"/>
          <a:stretch>
            <a:fillRect/>
          </a:stretch>
        </p:blipFill>
        <p:spPr>
          <a:xfrm>
            <a:off x="493853" y="1676400"/>
            <a:ext cx="5399548" cy="4184650"/>
          </a:xfrm>
          <a:prstGeom prst="rect">
            <a:avLst/>
          </a:prstGeom>
        </p:spPr>
      </p:pic>
    </p:spTree>
    <p:extLst>
      <p:ext uri="{BB962C8B-B14F-4D97-AF65-F5344CB8AC3E}">
        <p14:creationId xmlns:p14="http://schemas.microsoft.com/office/powerpoint/2010/main" val="4217947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5D0BF4-3F41-6244-BFF6-CD07EE9F436C}"/>
              </a:ext>
            </a:extLst>
          </p:cNvPr>
          <p:cNvSpPr>
            <a:spLocks noGrp="1"/>
          </p:cNvSpPr>
          <p:nvPr>
            <p:ph type="title"/>
          </p:nvPr>
        </p:nvSpPr>
        <p:spPr/>
        <p:txBody>
          <a:bodyPr/>
          <a:lstStyle/>
          <a:p>
            <a:r>
              <a:rPr kumimoji="1" lang="en-US" altLang="zh-CN" dirty="0"/>
              <a:t>2.7</a:t>
            </a:r>
            <a:r>
              <a:rPr kumimoji="1" lang="zh-CN" altLang="en-US" dirty="0"/>
              <a:t> 相机标定</a:t>
            </a:r>
          </a:p>
        </p:txBody>
      </p:sp>
      <p:sp>
        <p:nvSpPr>
          <p:cNvPr id="3" name="内容占位符 2">
            <a:extLst>
              <a:ext uri="{FF2B5EF4-FFF2-40B4-BE49-F238E27FC236}">
                <a16:creationId xmlns:a16="http://schemas.microsoft.com/office/drawing/2014/main" id="{5930AB70-3CF1-A54F-B57B-A8330AEC6091}"/>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3029BC6E-93DB-4D49-919D-A35A2A57AAB5}"/>
              </a:ext>
            </a:extLst>
          </p:cNvPr>
          <p:cNvPicPr>
            <a:picLocks noChangeAspect="1"/>
          </p:cNvPicPr>
          <p:nvPr/>
        </p:nvPicPr>
        <p:blipFill>
          <a:blip r:embed="rId2"/>
          <a:stretch>
            <a:fillRect/>
          </a:stretch>
        </p:blipFill>
        <p:spPr>
          <a:xfrm>
            <a:off x="609600" y="1600200"/>
            <a:ext cx="3189790" cy="2475658"/>
          </a:xfrm>
          <a:prstGeom prst="rect">
            <a:avLst/>
          </a:prstGeom>
        </p:spPr>
      </p:pic>
      <p:pic>
        <p:nvPicPr>
          <p:cNvPr id="5" name="图片 4">
            <a:extLst>
              <a:ext uri="{FF2B5EF4-FFF2-40B4-BE49-F238E27FC236}">
                <a16:creationId xmlns:a16="http://schemas.microsoft.com/office/drawing/2014/main" id="{B01B9F15-4EB6-824C-AC59-B288428DA9FB}"/>
              </a:ext>
            </a:extLst>
          </p:cNvPr>
          <p:cNvPicPr>
            <a:picLocks noChangeAspect="1"/>
          </p:cNvPicPr>
          <p:nvPr/>
        </p:nvPicPr>
        <p:blipFill>
          <a:blip r:embed="rId3"/>
          <a:stretch>
            <a:fillRect/>
          </a:stretch>
        </p:blipFill>
        <p:spPr>
          <a:xfrm>
            <a:off x="3918995" y="2596729"/>
            <a:ext cx="1092200" cy="241300"/>
          </a:xfrm>
          <a:prstGeom prst="rect">
            <a:avLst/>
          </a:prstGeom>
        </p:spPr>
      </p:pic>
      <p:pic>
        <p:nvPicPr>
          <p:cNvPr id="6" name="图片 5">
            <a:extLst>
              <a:ext uri="{FF2B5EF4-FFF2-40B4-BE49-F238E27FC236}">
                <a16:creationId xmlns:a16="http://schemas.microsoft.com/office/drawing/2014/main" id="{E5AF817E-0B91-7E47-98C2-CAAAA2BB1D67}"/>
              </a:ext>
            </a:extLst>
          </p:cNvPr>
          <p:cNvPicPr>
            <a:picLocks noChangeAspect="1"/>
          </p:cNvPicPr>
          <p:nvPr/>
        </p:nvPicPr>
        <p:blipFill>
          <a:blip r:embed="rId4"/>
          <a:stretch>
            <a:fillRect/>
          </a:stretch>
        </p:blipFill>
        <p:spPr>
          <a:xfrm>
            <a:off x="5011195" y="1600200"/>
            <a:ext cx="3189790" cy="1907696"/>
          </a:xfrm>
          <a:prstGeom prst="rect">
            <a:avLst/>
          </a:prstGeom>
        </p:spPr>
      </p:pic>
      <p:pic>
        <p:nvPicPr>
          <p:cNvPr id="7" name="图片 6">
            <a:extLst>
              <a:ext uri="{FF2B5EF4-FFF2-40B4-BE49-F238E27FC236}">
                <a16:creationId xmlns:a16="http://schemas.microsoft.com/office/drawing/2014/main" id="{A7BC6883-4952-CF4C-8085-23B6792E45D7}"/>
              </a:ext>
            </a:extLst>
          </p:cNvPr>
          <p:cNvPicPr>
            <a:picLocks noChangeAspect="1"/>
          </p:cNvPicPr>
          <p:nvPr/>
        </p:nvPicPr>
        <p:blipFill>
          <a:blip r:embed="rId5"/>
          <a:stretch>
            <a:fillRect/>
          </a:stretch>
        </p:blipFill>
        <p:spPr>
          <a:xfrm>
            <a:off x="798598" y="4067177"/>
            <a:ext cx="3392402" cy="2332277"/>
          </a:xfrm>
          <a:prstGeom prst="rect">
            <a:avLst/>
          </a:prstGeom>
        </p:spPr>
      </p:pic>
      <p:pic>
        <p:nvPicPr>
          <p:cNvPr id="8" name="图片 7">
            <a:extLst>
              <a:ext uri="{FF2B5EF4-FFF2-40B4-BE49-F238E27FC236}">
                <a16:creationId xmlns:a16="http://schemas.microsoft.com/office/drawing/2014/main" id="{40193468-5E9E-414D-A540-B72B4A951E77}"/>
              </a:ext>
            </a:extLst>
          </p:cNvPr>
          <p:cNvPicPr>
            <a:picLocks noChangeAspect="1"/>
          </p:cNvPicPr>
          <p:nvPr/>
        </p:nvPicPr>
        <p:blipFill>
          <a:blip r:embed="rId6"/>
          <a:stretch>
            <a:fillRect/>
          </a:stretch>
        </p:blipFill>
        <p:spPr>
          <a:xfrm>
            <a:off x="5144712" y="4052649"/>
            <a:ext cx="2196765" cy="2073514"/>
          </a:xfrm>
          <a:prstGeom prst="rect">
            <a:avLst/>
          </a:prstGeom>
        </p:spPr>
      </p:pic>
    </p:spTree>
    <p:extLst>
      <p:ext uri="{BB962C8B-B14F-4D97-AF65-F5344CB8AC3E}">
        <p14:creationId xmlns:p14="http://schemas.microsoft.com/office/powerpoint/2010/main" val="15537845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75F5BB-CEC2-9D48-9175-244E6A15A840}"/>
              </a:ext>
            </a:extLst>
          </p:cNvPr>
          <p:cNvSpPr>
            <a:spLocks noGrp="1"/>
          </p:cNvSpPr>
          <p:nvPr>
            <p:ph type="title"/>
          </p:nvPr>
        </p:nvSpPr>
        <p:spPr/>
        <p:txBody>
          <a:bodyPr/>
          <a:lstStyle/>
          <a:p>
            <a:r>
              <a:rPr kumimoji="1" lang="en-US" altLang="zh-CN" dirty="0"/>
              <a:t>2.7</a:t>
            </a:r>
            <a:r>
              <a:rPr kumimoji="1" lang="zh-CN" altLang="en-US" dirty="0"/>
              <a:t> 相机标定</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4B303E1-F0CB-4B4B-B69F-D2DA3652FAF4}"/>
                  </a:ext>
                </a:extLst>
              </p:cNvPr>
              <p:cNvSpPr>
                <a:spLocks noGrp="1"/>
              </p:cNvSpPr>
              <p:nvPr>
                <p:ph idx="1"/>
              </p:nvPr>
            </p:nvSpPr>
            <p:spPr/>
            <p:txBody>
              <a:bodyPr>
                <a:normAutofit lnSpcReduction="10000"/>
              </a:bodyPr>
              <a:lstStyle/>
              <a:p>
                <a:r>
                  <a:rPr kumimoji="1" lang="zh-CN" altLang="en-US" dirty="0"/>
                  <a:t>模型</a:t>
                </a:r>
                <a:r>
                  <a:rPr kumimoji="1" lang="en-US" altLang="zh-CN" dirty="0"/>
                  <a:t>—</a:t>
                </a:r>
                <a:r>
                  <a:rPr kumimoji="1" lang="zh-CN" altLang="en-US" dirty="0"/>
                  <a:t>解线性方程组</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zh-CN" altLang="en-US" dirty="0">
                    <a:solidFill>
                      <a:srgbClr val="FF0000"/>
                    </a:solidFill>
                  </a:rPr>
                  <a:t>注意</a:t>
                </a:r>
                <a:r>
                  <a:rPr kumimoji="1" lang="zh-CN" altLang="en-US" dirty="0"/>
                  <a:t>：约束条件   </a:t>
                </a:r>
                <a14:m>
                  <m:oMath xmlns:m="http://schemas.openxmlformats.org/officeDocument/2006/math">
                    <m:r>
                      <a:rPr kumimoji="1" lang="en-US" altLang="zh-CN" i="1" dirty="0" smtClean="0">
                        <a:latin typeface="Cambria Math" panose="02040503050406030204" pitchFamily="18" charset="0"/>
                      </a:rPr>
                      <m:t>𝑚</m:t>
                    </m:r>
                  </m:oMath>
                </a14:m>
                <a:r>
                  <a:rPr kumimoji="1" lang="zh-CN" altLang="en-US" dirty="0"/>
                  <a:t>为单位向量</a:t>
                </a:r>
              </a:p>
            </p:txBody>
          </p:sp>
        </mc:Choice>
        <mc:Fallback xmlns="">
          <p:sp>
            <p:nvSpPr>
              <p:cNvPr id="3" name="内容占位符 2">
                <a:extLst>
                  <a:ext uri="{FF2B5EF4-FFF2-40B4-BE49-F238E27FC236}">
                    <a16:creationId xmlns:a16="http://schemas.microsoft.com/office/drawing/2014/main" id="{E4B303E1-F0CB-4B4B-B69F-D2DA3652FAF4}"/>
                  </a:ext>
                </a:extLst>
              </p:cNvPr>
              <p:cNvSpPr>
                <a:spLocks noGrp="1" noRot="1" noChangeAspect="1" noMove="1" noResize="1" noEditPoints="1" noAdjustHandles="1" noChangeArrowheads="1" noChangeShapeType="1" noTextEdit="1"/>
              </p:cNvSpPr>
              <p:nvPr>
                <p:ph idx="1"/>
              </p:nvPr>
            </p:nvSpPr>
            <p:spPr>
              <a:blipFill>
                <a:blip r:embed="rId2"/>
                <a:stretch>
                  <a:fillRect l="-1852" t="-336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3167AF5-AF80-6C44-8854-868F1A83CE05}"/>
              </a:ext>
            </a:extLst>
          </p:cNvPr>
          <p:cNvPicPr>
            <a:picLocks noChangeAspect="1"/>
          </p:cNvPicPr>
          <p:nvPr/>
        </p:nvPicPr>
        <p:blipFill>
          <a:blip r:embed="rId3"/>
          <a:stretch>
            <a:fillRect/>
          </a:stretch>
        </p:blipFill>
        <p:spPr>
          <a:xfrm>
            <a:off x="1752600" y="2133600"/>
            <a:ext cx="4114800" cy="3019193"/>
          </a:xfrm>
          <a:prstGeom prst="rect">
            <a:avLst/>
          </a:prstGeom>
        </p:spPr>
      </p:pic>
    </p:spTree>
    <p:extLst>
      <p:ext uri="{BB962C8B-B14F-4D97-AF65-F5344CB8AC3E}">
        <p14:creationId xmlns:p14="http://schemas.microsoft.com/office/powerpoint/2010/main" val="4242128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A12CF4-BF1A-F249-8DB7-0EDBB46B5F6D}"/>
              </a:ext>
            </a:extLst>
          </p:cNvPr>
          <p:cNvSpPr>
            <a:spLocks noGrp="1"/>
          </p:cNvSpPr>
          <p:nvPr>
            <p:ph type="title"/>
          </p:nvPr>
        </p:nvSpPr>
        <p:spPr/>
        <p:txBody>
          <a:bodyPr/>
          <a:lstStyle/>
          <a:p>
            <a:r>
              <a:rPr kumimoji="1" lang="en-US" altLang="zh-CN"/>
              <a:t>2.7</a:t>
            </a:r>
            <a:r>
              <a:rPr kumimoji="1" lang="zh-CN" altLang="en-US" dirty="0"/>
              <a:t> 相机标定</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55A8DF4-C42B-1849-BA03-FD91E7309A46}"/>
                  </a:ext>
                </a:extLst>
              </p:cNvPr>
              <p:cNvSpPr>
                <a:spLocks noGrp="1"/>
              </p:cNvSpPr>
              <p:nvPr>
                <p:ph idx="1"/>
              </p:nvPr>
            </p:nvSpPr>
            <p:spPr/>
            <p:txBody>
              <a:bodyPr/>
              <a:lstStyle/>
              <a:p>
                <a:r>
                  <a:rPr kumimoji="1" lang="zh-CN" altLang="en-US" dirty="0"/>
                  <a:t>方程</a:t>
                </a:r>
                <a:endParaRPr kumimoji="1" lang="en-US" altLang="zh-CN" dirty="0"/>
              </a:p>
              <a:p>
                <a:pPr marL="0" indent="0">
                  <a:buNone/>
                </a:pPr>
                <a14:m>
                  <m:oMathPara xmlns:m="http://schemas.openxmlformats.org/officeDocument/2006/math">
                    <m:oMathParaPr>
                      <m:jc m:val="centerGroup"/>
                    </m:oMathParaPr>
                    <m:oMath xmlns:m="http://schemas.openxmlformats.org/officeDocument/2006/math">
                      <m:d>
                        <m:dPr>
                          <m:begChr m:val="{"/>
                          <m:endChr m:val=""/>
                          <m:ctrlPr>
                            <a:rPr kumimoji="1" lang="en-US" altLang="zh-CN" i="1" smtClean="0">
                              <a:latin typeface="Cambria Math" panose="02040503050406030204" pitchFamily="18" charset="0"/>
                            </a:rPr>
                          </m:ctrlPr>
                        </m:dPr>
                        <m:e>
                          <m:eqArr>
                            <m:eqArrPr>
                              <m:ctrlPr>
                                <a:rPr kumimoji="1" lang="zh-CN" altLang="en-US" b="0" i="1" smtClean="0">
                                  <a:latin typeface="Cambria Math" panose="02040503050406030204" pitchFamily="18" charset="0"/>
                                </a:rPr>
                              </m:ctrlPr>
                            </m:eqArrPr>
                            <m:e>
                              <m:func>
                                <m:funcPr>
                                  <m:ctrlPr>
                                    <a:rPr kumimoji="1" lang="zh-CN" altLang="en-US"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min</m:t>
                                  </m:r>
                                  <m:r>
                                    <a:rPr kumimoji="1" lang="zh-CN" altLang="en-US" b="0" i="0" smtClean="0">
                                      <a:latin typeface="Cambria Math" panose="02040503050406030204" pitchFamily="18" charset="0"/>
                                    </a:rPr>
                                    <m:t>    </m:t>
                                  </m:r>
                                </m:fName>
                                <m:e>
                                  <m:sSub>
                                    <m:sSubPr>
                                      <m:ctrlPr>
                                        <a:rPr kumimoji="1" lang="en-US" altLang="zh-CN" b="0" i="1" smtClean="0">
                                          <a:latin typeface="Cambria Math" panose="02040503050406030204" pitchFamily="18" charset="0"/>
                                        </a:rPr>
                                      </m:ctrlPr>
                                    </m:sSubPr>
                                    <m:e>
                                      <m:d>
                                        <m:dPr>
                                          <m:begChr m:val="‖"/>
                                          <m:endChr m:val="‖"/>
                                          <m:ctrlPr>
                                            <a:rPr kumimoji="1" lang="en-US" altLang="zh-CN" i="1">
                                              <a:latin typeface="Cambria Math" panose="02040503050406030204" pitchFamily="18" charset="0"/>
                                            </a:rPr>
                                          </m:ctrlPr>
                                        </m:dPr>
                                        <m:e>
                                          <m:r>
                                            <a:rPr kumimoji="1" lang="en-US" altLang="zh-CN" i="1">
                                              <a:latin typeface="Cambria Math" panose="02040503050406030204" pitchFamily="18" charset="0"/>
                                            </a:rPr>
                                            <m:t>𝑃𝑚</m:t>
                                          </m:r>
                                        </m:e>
                                      </m:d>
                                    </m:e>
                                    <m:sub>
                                      <m:r>
                                        <a:rPr kumimoji="1" lang="en-US" altLang="zh-CN" b="0" i="1" smtClean="0">
                                          <a:latin typeface="Cambria Math" panose="02040503050406030204" pitchFamily="18" charset="0"/>
                                        </a:rPr>
                                        <m:t>2</m:t>
                                      </m:r>
                                    </m:sub>
                                  </m:sSub>
                                </m:e>
                              </m:func>
                            </m:e>
                            <m:e>
                              <m:r>
                                <a:rPr kumimoji="1" lang="en-US" altLang="zh-CN" b="0" i="1" smtClean="0">
                                  <a:latin typeface="Cambria Math" panose="02040503050406030204" pitchFamily="18" charset="0"/>
                                </a:rPr>
                                <m:t>𝑠𝑡</m:t>
                              </m:r>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𝑚</m:t>
                                  </m:r>
                                </m:e>
                              </m:d>
                              <m:r>
                                <a:rPr kumimoji="1" lang="en-US" altLang="zh-CN" b="0" i="1" smtClean="0">
                                  <a:latin typeface="Cambria Math" panose="02040503050406030204" pitchFamily="18" charset="0"/>
                                </a:rPr>
                                <m:t>=1</m:t>
                              </m:r>
                            </m:e>
                          </m:eqArr>
                        </m:e>
                      </m:d>
                    </m:oMath>
                  </m:oMathPara>
                </a14:m>
                <a:endParaRPr kumimoji="1" lang="en-US" altLang="zh-CN" dirty="0"/>
              </a:p>
              <a:p>
                <a:pPr marL="0" indent="0">
                  <a:buNone/>
                </a:pPr>
                <a:endParaRPr kumimoji="1" lang="en-US" altLang="zh-CN" dirty="0"/>
              </a:p>
              <a:p>
                <a14:m>
                  <m:oMath xmlns:m="http://schemas.openxmlformats.org/officeDocument/2006/math">
                    <m:r>
                      <a:rPr kumimoji="1" lang="en-US" altLang="zh-CN" i="1" dirty="0" smtClean="0">
                        <a:latin typeface="Cambria Math" panose="02040503050406030204" pitchFamily="18" charset="0"/>
                      </a:rPr>
                      <m:t>𝑚</m:t>
                    </m:r>
                  </m:oMath>
                </a14:m>
                <a:r>
                  <a:rPr kumimoji="1" lang="zh-CN" altLang="en-US" dirty="0"/>
                  <a:t>对应矩阵</a:t>
                </a:r>
                <a14:m>
                  <m:oMath xmlns:m="http://schemas.openxmlformats.org/officeDocument/2006/math">
                    <m:sSup>
                      <m:sSupPr>
                        <m:ctrlPr>
                          <a:rPr kumimoji="1" lang="en-US" altLang="zh-CN" i="1" dirty="0" smtClean="0">
                            <a:latin typeface="Cambria Math" panose="02040503050406030204" pitchFamily="18" charset="0"/>
                          </a:rPr>
                        </m:ctrlPr>
                      </m:sSupPr>
                      <m:e>
                        <m:r>
                          <a:rPr kumimoji="1" lang="en-US" altLang="zh-CN" b="0" i="1" dirty="0" smtClean="0">
                            <a:latin typeface="Cambria Math" panose="02040503050406030204" pitchFamily="18" charset="0"/>
                          </a:rPr>
                          <m:t>𝑃</m:t>
                        </m:r>
                      </m:e>
                      <m:sup>
                        <m:r>
                          <a:rPr kumimoji="1" lang="en-US" altLang="zh-CN" b="0" i="1" dirty="0" smtClean="0">
                            <a:latin typeface="Cambria Math" panose="02040503050406030204" pitchFamily="18" charset="0"/>
                          </a:rPr>
                          <m:t>𝑇</m:t>
                        </m:r>
                      </m:sup>
                    </m:sSup>
                    <m:r>
                      <a:rPr kumimoji="1" lang="en-US" altLang="zh-CN" i="1" dirty="0" smtClean="0">
                        <a:latin typeface="Cambria Math" panose="02040503050406030204" pitchFamily="18" charset="0"/>
                      </a:rPr>
                      <m:t>𝑃</m:t>
                    </m:r>
                  </m:oMath>
                </a14:m>
                <a:r>
                  <a:rPr kumimoji="1" lang="zh-CN" altLang="en-US" dirty="0"/>
                  <a:t>最小特征值的特征向量</a:t>
                </a:r>
              </a:p>
            </p:txBody>
          </p:sp>
        </mc:Choice>
        <mc:Fallback xmlns="">
          <p:sp>
            <p:nvSpPr>
              <p:cNvPr id="3" name="内容占位符 2">
                <a:extLst>
                  <a:ext uri="{FF2B5EF4-FFF2-40B4-BE49-F238E27FC236}">
                    <a16:creationId xmlns:a16="http://schemas.microsoft.com/office/drawing/2014/main" id="{E55A8DF4-C42B-1849-BA03-FD91E7309A46}"/>
                  </a:ext>
                </a:extLst>
              </p:cNvPr>
              <p:cNvSpPr>
                <a:spLocks noGrp="1" noRot="1" noChangeAspect="1" noMove="1" noResize="1" noEditPoints="1" noAdjustHandles="1" noChangeArrowheads="1" noChangeShapeType="1" noTextEdit="1"/>
              </p:cNvSpPr>
              <p:nvPr>
                <p:ph idx="1"/>
              </p:nvPr>
            </p:nvSpPr>
            <p:spPr>
              <a:blipFill>
                <a:blip r:embed="rId2"/>
                <a:stretch>
                  <a:fillRect l="-1852" t="-43137" b="-154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02319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本章内容</a:t>
            </a:r>
            <a:endParaRPr lang="en-US" dirty="0"/>
          </a:p>
        </p:txBody>
      </p:sp>
      <p:sp>
        <p:nvSpPr>
          <p:cNvPr id="3" name="Content Placeholder 2"/>
          <p:cNvSpPr>
            <a:spLocks noGrp="1"/>
          </p:cNvSpPr>
          <p:nvPr>
            <p:ph idx="1"/>
          </p:nvPr>
        </p:nvSpPr>
        <p:spPr/>
        <p:txBody>
          <a:bodyPr/>
          <a:lstStyle/>
          <a:p>
            <a:r>
              <a:rPr lang="en-US" altLang="zh-CN" dirty="0">
                <a:solidFill>
                  <a:srgbClr val="00B050"/>
                </a:solidFill>
              </a:rPr>
              <a:t>2.1.</a:t>
            </a:r>
            <a:r>
              <a:rPr lang="zh-CN" altLang="en-US" dirty="0">
                <a:solidFill>
                  <a:srgbClr val="00B050"/>
                </a:solidFill>
              </a:rPr>
              <a:t>针孔相机</a:t>
            </a:r>
            <a:endParaRPr lang="en-US" altLang="zh-CN" dirty="0">
              <a:solidFill>
                <a:srgbClr val="00B050"/>
              </a:solidFill>
            </a:endParaRPr>
          </a:p>
          <a:p>
            <a:r>
              <a:rPr lang="en-US" altLang="zh-CN" dirty="0"/>
              <a:t>2.2.</a:t>
            </a:r>
            <a:r>
              <a:rPr lang="zh-CN" altLang="en-US" dirty="0"/>
              <a:t>透镜</a:t>
            </a:r>
            <a:endParaRPr lang="en-US" dirty="0"/>
          </a:p>
          <a:p>
            <a:r>
              <a:rPr lang="en-US" altLang="zh-CN" dirty="0"/>
              <a:t>2.3.</a:t>
            </a:r>
            <a:r>
              <a:rPr lang="zh-CN" altLang="en-US" dirty="0"/>
              <a:t>几何模型</a:t>
            </a:r>
            <a:endParaRPr lang="en-US" altLang="zh-CN" dirty="0"/>
          </a:p>
          <a:p>
            <a:r>
              <a:rPr lang="en-US" altLang="zh-CN" dirty="0"/>
              <a:t>2.4.</a:t>
            </a:r>
            <a:r>
              <a:rPr lang="zh-CN" altLang="en-US" dirty="0"/>
              <a:t>光照模型</a:t>
            </a:r>
            <a:endParaRPr lang="en-US" altLang="zh-CN" dirty="0"/>
          </a:p>
          <a:p>
            <a:r>
              <a:rPr lang="en-US" altLang="zh-CN" dirty="0"/>
              <a:t>2.5.</a:t>
            </a:r>
            <a:r>
              <a:rPr lang="zh-CN" altLang="en-US" dirty="0"/>
              <a:t>感光元件</a:t>
            </a:r>
            <a:endParaRPr lang="en-US" altLang="zh-CN" dirty="0"/>
          </a:p>
          <a:p>
            <a:r>
              <a:rPr lang="en-US" altLang="zh-CN" dirty="0"/>
              <a:t>2.6.</a:t>
            </a:r>
            <a:r>
              <a:rPr lang="zh-CN" altLang="en-US" dirty="0"/>
              <a:t>色彩空间</a:t>
            </a:r>
            <a:endParaRPr lang="en-US" altLang="zh-CN" dirty="0"/>
          </a:p>
          <a:p>
            <a:r>
              <a:rPr lang="en-US" altLang="zh-CN" dirty="0"/>
              <a:t>2.7.</a:t>
            </a:r>
            <a:r>
              <a:rPr lang="zh-CN" altLang="en-US" dirty="0"/>
              <a:t>相机标定</a:t>
            </a:r>
            <a:endParaRPr lang="en-US" altLang="zh-CN" dirty="0"/>
          </a:p>
          <a:p>
            <a:pPr marL="0" indent="0">
              <a:buNone/>
            </a:pPr>
            <a:endParaRPr lang="en-US" altLang="zh-CN" dirty="0"/>
          </a:p>
        </p:txBody>
      </p:sp>
    </p:spTree>
    <p:extLst>
      <p:ext uri="{BB962C8B-B14F-4D97-AF65-F5344CB8AC3E}">
        <p14:creationId xmlns:p14="http://schemas.microsoft.com/office/powerpoint/2010/main" val="24726846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9A59DBD8-7E5F-4BCF-B31A-1319E25A9AC5}"/>
              </a:ext>
            </a:extLst>
          </p:cNvPr>
          <p:cNvSpPr>
            <a:spLocks noGrp="1" noChangeArrowheads="1"/>
          </p:cNvSpPr>
          <p:nvPr>
            <p:ph type="title"/>
          </p:nvPr>
        </p:nvSpPr>
        <p:spPr/>
        <p:txBody>
          <a:bodyPr/>
          <a:lstStyle/>
          <a:p>
            <a:pPr eaLnBrk="1" hangingPunct="1">
              <a:defRPr/>
            </a:pPr>
            <a:r>
              <a:rPr lang="zh-CN" altLang="en-US" dirty="0"/>
              <a:t>本章小结</a:t>
            </a:r>
          </a:p>
        </p:txBody>
      </p:sp>
      <p:sp>
        <p:nvSpPr>
          <p:cNvPr id="158723" name="Rectangle 3">
            <a:extLst>
              <a:ext uri="{FF2B5EF4-FFF2-40B4-BE49-F238E27FC236}">
                <a16:creationId xmlns:a16="http://schemas.microsoft.com/office/drawing/2014/main" id="{2FB9E47A-35B0-416F-B133-81C1ABF6C757}"/>
              </a:ext>
            </a:extLst>
          </p:cNvPr>
          <p:cNvSpPr>
            <a:spLocks noGrp="1" noChangeArrowheads="1"/>
          </p:cNvSpPr>
          <p:nvPr>
            <p:ph sz="half" idx="1"/>
          </p:nvPr>
        </p:nvSpPr>
        <p:spPr>
          <a:xfrm>
            <a:off x="457200" y="1600200"/>
            <a:ext cx="4038600" cy="4997152"/>
          </a:xfrm>
        </p:spPr>
        <p:txBody>
          <a:bodyPr>
            <a:normAutofit/>
          </a:bodyPr>
          <a:lstStyle/>
          <a:p>
            <a:pPr eaLnBrk="1" hangingPunct="1">
              <a:lnSpc>
                <a:spcPct val="90000"/>
              </a:lnSpc>
            </a:pPr>
            <a:r>
              <a:rPr lang="zh-CN" altLang="en-US" sz="2400" dirty="0"/>
              <a:t>针孔相机</a:t>
            </a:r>
            <a:endParaRPr lang="en-US" altLang="zh-CN" sz="2400" dirty="0"/>
          </a:p>
          <a:p>
            <a:pPr lvl="1" eaLnBrk="1" hangingPunct="1">
              <a:lnSpc>
                <a:spcPct val="90000"/>
              </a:lnSpc>
            </a:pPr>
            <a:r>
              <a:rPr lang="zh-CN" altLang="en-US" sz="2000" dirty="0"/>
              <a:t>模型</a:t>
            </a:r>
          </a:p>
          <a:p>
            <a:pPr lvl="1" eaLnBrk="1" hangingPunct="1">
              <a:lnSpc>
                <a:spcPct val="90000"/>
              </a:lnSpc>
            </a:pPr>
            <a:r>
              <a:rPr lang="zh-CN" altLang="en-US" sz="2000" dirty="0"/>
              <a:t>孔径大小</a:t>
            </a:r>
          </a:p>
          <a:p>
            <a:pPr eaLnBrk="1" hangingPunct="1">
              <a:lnSpc>
                <a:spcPct val="90000"/>
              </a:lnSpc>
            </a:pPr>
            <a:r>
              <a:rPr lang="zh-CN" altLang="en-US" sz="2400" dirty="0"/>
              <a:t>透镜</a:t>
            </a:r>
            <a:endParaRPr lang="en-US" altLang="zh-CN" sz="2000" dirty="0"/>
          </a:p>
          <a:p>
            <a:pPr lvl="1" eaLnBrk="1" hangingPunct="1">
              <a:lnSpc>
                <a:spcPct val="90000"/>
              </a:lnSpc>
            </a:pPr>
            <a:r>
              <a:rPr lang="zh-CN" altLang="en-US" sz="2000" dirty="0"/>
              <a:t>透镜模型</a:t>
            </a:r>
          </a:p>
          <a:p>
            <a:pPr lvl="1" eaLnBrk="1" hangingPunct="1">
              <a:lnSpc>
                <a:spcPct val="90000"/>
              </a:lnSpc>
            </a:pPr>
            <a:r>
              <a:rPr lang="zh-CN" altLang="en-US" sz="2000" dirty="0"/>
              <a:t>透镜方程</a:t>
            </a:r>
          </a:p>
          <a:p>
            <a:pPr lvl="1" eaLnBrk="1" hangingPunct="1">
              <a:lnSpc>
                <a:spcPct val="90000"/>
              </a:lnSpc>
            </a:pPr>
            <a:r>
              <a:rPr lang="zh-CN" altLang="en-US" sz="2000" dirty="0"/>
              <a:t>景深</a:t>
            </a:r>
            <a:endParaRPr lang="zh-CN" altLang="zh-CN" sz="2000" dirty="0"/>
          </a:p>
          <a:p>
            <a:pPr lvl="1"/>
            <a:r>
              <a:rPr lang="zh-CN" altLang="en-US" sz="2000" dirty="0"/>
              <a:t>视角</a:t>
            </a:r>
            <a:endParaRPr lang="en-US" altLang="zh-CN" sz="2000" dirty="0"/>
          </a:p>
          <a:p>
            <a:pPr>
              <a:lnSpc>
                <a:spcPct val="90000"/>
              </a:lnSpc>
            </a:pPr>
            <a:r>
              <a:rPr lang="zh-CN" altLang="en-US" sz="2400" dirty="0"/>
              <a:t>几何模型</a:t>
            </a:r>
            <a:endParaRPr lang="en-US" altLang="zh-CN" sz="2000" dirty="0"/>
          </a:p>
          <a:p>
            <a:pPr lvl="1">
              <a:lnSpc>
                <a:spcPct val="90000"/>
              </a:lnSpc>
            </a:pPr>
            <a:r>
              <a:rPr lang="zh-CN" altLang="en-US" sz="2000" dirty="0"/>
              <a:t>齐次坐标</a:t>
            </a:r>
            <a:endParaRPr lang="en-US" altLang="zh-CN" sz="2000" dirty="0"/>
          </a:p>
          <a:p>
            <a:pPr lvl="1">
              <a:lnSpc>
                <a:spcPct val="90000"/>
              </a:lnSpc>
            </a:pPr>
            <a:r>
              <a:rPr lang="zh-CN" altLang="en-US" sz="2000" dirty="0"/>
              <a:t>内部参数</a:t>
            </a:r>
          </a:p>
          <a:p>
            <a:pPr lvl="1">
              <a:lnSpc>
                <a:spcPct val="90000"/>
              </a:lnSpc>
            </a:pPr>
            <a:r>
              <a:rPr lang="zh-CN" altLang="en-US" sz="2000" dirty="0"/>
              <a:t>外部参数</a:t>
            </a:r>
          </a:p>
          <a:p>
            <a:pPr lvl="1">
              <a:lnSpc>
                <a:spcPct val="90000"/>
              </a:lnSpc>
            </a:pPr>
            <a:r>
              <a:rPr lang="zh-CN" altLang="en-US" sz="2000" dirty="0"/>
              <a:t>相机矩阵</a:t>
            </a:r>
            <a:endParaRPr lang="zh-CN" altLang="zh-CN" sz="2000" dirty="0"/>
          </a:p>
          <a:p>
            <a:pPr lvl="1"/>
            <a:r>
              <a:rPr lang="zh-CN" altLang="en-US" sz="2000" dirty="0"/>
              <a:t>透视投影效应</a:t>
            </a:r>
            <a:endParaRPr lang="en-US" altLang="zh-CN" sz="2000" dirty="0"/>
          </a:p>
          <a:p>
            <a:pPr marL="457200" lvl="1" indent="0">
              <a:buNone/>
            </a:pPr>
            <a:endParaRPr lang="zh-CN" altLang="zh-CN" sz="2000" dirty="0"/>
          </a:p>
          <a:p>
            <a:pPr lvl="1" eaLnBrk="1" hangingPunct="1">
              <a:lnSpc>
                <a:spcPct val="90000"/>
              </a:lnSpc>
            </a:pPr>
            <a:endParaRPr lang="zh-CN" altLang="en-US" sz="2000" dirty="0"/>
          </a:p>
        </p:txBody>
      </p:sp>
      <p:sp>
        <p:nvSpPr>
          <p:cNvPr id="158724" name="内容占位符 1">
            <a:extLst>
              <a:ext uri="{FF2B5EF4-FFF2-40B4-BE49-F238E27FC236}">
                <a16:creationId xmlns:a16="http://schemas.microsoft.com/office/drawing/2014/main" id="{F90EF2CC-4D83-4B45-999A-A2F7496B40D6}"/>
              </a:ext>
            </a:extLst>
          </p:cNvPr>
          <p:cNvSpPr>
            <a:spLocks noGrp="1"/>
          </p:cNvSpPr>
          <p:nvPr>
            <p:ph sz="half" idx="2"/>
          </p:nvPr>
        </p:nvSpPr>
        <p:spPr>
          <a:xfrm>
            <a:off x="4139952" y="1600200"/>
            <a:ext cx="4038600" cy="4997152"/>
          </a:xfrm>
        </p:spPr>
        <p:txBody>
          <a:bodyPr>
            <a:normAutofit/>
          </a:bodyPr>
          <a:lstStyle/>
          <a:p>
            <a:r>
              <a:rPr lang="zh-CN" altLang="en-US" sz="2400" dirty="0"/>
              <a:t>光照模型</a:t>
            </a:r>
            <a:endParaRPr lang="en-US" altLang="zh-CN" sz="2400" dirty="0"/>
          </a:p>
          <a:p>
            <a:pPr lvl="1" eaLnBrk="1" hangingPunct="1">
              <a:lnSpc>
                <a:spcPct val="90000"/>
              </a:lnSpc>
            </a:pPr>
            <a:r>
              <a:rPr lang="zh-CN" altLang="en-US" sz="2000" dirty="0"/>
              <a:t>漫反射模型</a:t>
            </a:r>
          </a:p>
          <a:p>
            <a:pPr lvl="1" eaLnBrk="1" hangingPunct="1">
              <a:lnSpc>
                <a:spcPct val="90000"/>
              </a:lnSpc>
            </a:pPr>
            <a:r>
              <a:rPr lang="en-US" altLang="zh-CN" sz="2000" dirty="0" err="1"/>
              <a:t>Phong</a:t>
            </a:r>
            <a:r>
              <a:rPr lang="zh-CN" altLang="en-US" sz="2000" dirty="0"/>
              <a:t>模型</a:t>
            </a:r>
            <a:endParaRPr lang="en-US" altLang="zh-CN" sz="2000" dirty="0"/>
          </a:p>
          <a:p>
            <a:r>
              <a:rPr lang="zh-CN" altLang="en-US" sz="2400" dirty="0"/>
              <a:t>感光元件</a:t>
            </a:r>
            <a:endParaRPr lang="en-US" altLang="zh-CN" sz="2400" dirty="0"/>
          </a:p>
          <a:p>
            <a:pPr lvl="1" eaLnBrk="1" hangingPunct="1">
              <a:lnSpc>
                <a:spcPct val="90000"/>
              </a:lnSpc>
            </a:pPr>
            <a:r>
              <a:rPr lang="en-US" altLang="zh-CN" sz="2000" dirty="0"/>
              <a:t>CCD</a:t>
            </a:r>
            <a:r>
              <a:rPr lang="zh-CN" altLang="en-US" sz="2000" dirty="0"/>
              <a:t>矩阵</a:t>
            </a:r>
          </a:p>
          <a:p>
            <a:pPr lvl="1" eaLnBrk="1" hangingPunct="1">
              <a:lnSpc>
                <a:spcPct val="90000"/>
              </a:lnSpc>
            </a:pPr>
            <a:r>
              <a:rPr lang="zh-CN" altLang="en-US" sz="2000" dirty="0"/>
              <a:t>数字图片生成</a:t>
            </a:r>
            <a:endParaRPr lang="en-US" altLang="zh-CN" sz="2000" dirty="0"/>
          </a:p>
          <a:p>
            <a:r>
              <a:rPr lang="zh-CN" altLang="en-US" sz="2400" dirty="0"/>
              <a:t>色彩空间</a:t>
            </a:r>
            <a:endParaRPr lang="en-US" altLang="zh-CN" sz="2400" dirty="0"/>
          </a:p>
          <a:p>
            <a:pPr lvl="1" eaLnBrk="1" hangingPunct="1">
              <a:lnSpc>
                <a:spcPct val="90000"/>
              </a:lnSpc>
            </a:pPr>
            <a:r>
              <a:rPr lang="zh-CN" altLang="en-US" sz="2000" dirty="0"/>
              <a:t>三原色</a:t>
            </a:r>
            <a:endParaRPr lang="en-US" altLang="zh-CN" sz="2000" dirty="0"/>
          </a:p>
          <a:p>
            <a:pPr lvl="1">
              <a:lnSpc>
                <a:spcPct val="90000"/>
              </a:lnSpc>
            </a:pPr>
            <a:r>
              <a:rPr lang="en-US" altLang="zh-CN" sz="2000" dirty="0"/>
              <a:t>RGB</a:t>
            </a:r>
            <a:r>
              <a:rPr lang="zh-CN" altLang="en-US" sz="2000" dirty="0"/>
              <a:t>色彩空间</a:t>
            </a:r>
            <a:endParaRPr lang="en-US" altLang="zh-CN" sz="2000" dirty="0"/>
          </a:p>
          <a:p>
            <a:pPr lvl="1">
              <a:lnSpc>
                <a:spcPct val="90000"/>
              </a:lnSpc>
            </a:pPr>
            <a:r>
              <a:rPr lang="en-US" altLang="zh-CN" sz="2000" dirty="0"/>
              <a:t>CIE</a:t>
            </a:r>
            <a:r>
              <a:rPr lang="zh-CN" altLang="en-US" sz="2000" dirty="0"/>
              <a:t> </a:t>
            </a:r>
            <a:r>
              <a:rPr lang="en-US" altLang="zh-CN" sz="2000" dirty="0"/>
              <a:t>XYZ</a:t>
            </a:r>
            <a:r>
              <a:rPr lang="zh-CN" altLang="en-US" sz="2000" dirty="0"/>
              <a:t>色彩空间</a:t>
            </a:r>
            <a:endParaRPr lang="en-US" altLang="zh-CN" sz="2000" dirty="0"/>
          </a:p>
          <a:p>
            <a:pPr lvl="1" eaLnBrk="1" hangingPunct="1">
              <a:lnSpc>
                <a:spcPct val="90000"/>
              </a:lnSpc>
            </a:pPr>
            <a:r>
              <a:rPr lang="en-US" altLang="zh-CN" sz="2000" dirty="0"/>
              <a:t>HSV</a:t>
            </a:r>
            <a:r>
              <a:rPr lang="zh-CN" altLang="en-US" sz="2000" dirty="0"/>
              <a:t>色彩空间</a:t>
            </a:r>
            <a:endParaRPr lang="en-US" altLang="zh-CN" sz="2000" dirty="0"/>
          </a:p>
          <a:p>
            <a:r>
              <a:rPr lang="zh-CN" altLang="en-US" sz="2400" dirty="0"/>
              <a:t>相机标定</a:t>
            </a:r>
            <a:endParaRPr lang="en-US" altLang="zh-CN" sz="2400" dirty="0"/>
          </a:p>
          <a:p>
            <a:pPr lvl="1">
              <a:lnSpc>
                <a:spcPct val="90000"/>
              </a:lnSpc>
            </a:pPr>
            <a:r>
              <a:rPr lang="zh-CN" altLang="en-US" sz="2000" dirty="0"/>
              <a:t>带约束的线性方程组求解</a:t>
            </a:r>
            <a:endParaRPr lang="en-US" altLang="zh-CN" sz="2000" dirty="0"/>
          </a:p>
          <a:p>
            <a:pPr marL="457200" lvl="1" indent="0" eaLnBrk="1" hangingPunct="1">
              <a:lnSpc>
                <a:spcPct val="90000"/>
              </a:lnSpc>
              <a:buNone/>
            </a:pPr>
            <a:endParaRPr lang="zh-CN" altLang="en-US" sz="2000" dirty="0"/>
          </a:p>
          <a:p>
            <a:pPr marL="0" indent="0">
              <a:buNone/>
            </a:pPr>
            <a:endParaRPr lang="en-US" altLang="zh-CN" sz="2000" dirty="0"/>
          </a:p>
          <a:p>
            <a:endParaRPr lang="zh-CN" altLang="zh-CN" sz="2000" dirty="0"/>
          </a:p>
        </p:txBody>
      </p:sp>
    </p:spTree>
    <p:extLst>
      <p:ext uri="{BB962C8B-B14F-4D97-AF65-F5344CB8AC3E}">
        <p14:creationId xmlns:p14="http://schemas.microsoft.com/office/powerpoint/2010/main" val="8343621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ctrTitle"/>
          </p:nvPr>
        </p:nvSpPr>
        <p:spPr/>
        <p:txBody>
          <a:bodyPr/>
          <a:lstStyle/>
          <a:p>
            <a:pPr eaLnBrk="1" hangingPunct="1">
              <a:defRPr/>
            </a:pPr>
            <a:r>
              <a:rPr lang="zh-CN" altLang="en-US">
                <a:ea typeface="+mj-ea"/>
              </a:rPr>
              <a:t>结束</a:t>
            </a:r>
          </a:p>
        </p:txBody>
      </p:sp>
      <p:sp>
        <p:nvSpPr>
          <p:cNvPr id="197635" name="Rectangle 3"/>
          <p:cNvSpPr>
            <a:spLocks noGrp="1" noChangeArrowheads="1"/>
          </p:cNvSpPr>
          <p:nvPr>
            <p:ph type="subTitle" idx="1"/>
          </p:nvPr>
        </p:nvSpPr>
        <p:spPr/>
        <p:txBody>
          <a:bodyPr/>
          <a:lstStyle/>
          <a:p>
            <a:pPr eaLnBrk="1" hangingPunct="1">
              <a:defRPr/>
            </a:pPr>
            <a:endParaRPr lang="zh-CN" altLang="zh-CN">
              <a:ea typeface="+mn-ea"/>
            </a:endParaRPr>
          </a:p>
        </p:txBody>
      </p:sp>
    </p:spTree>
    <p:extLst>
      <p:ext uri="{BB962C8B-B14F-4D97-AF65-F5344CB8AC3E}">
        <p14:creationId xmlns:p14="http://schemas.microsoft.com/office/powerpoint/2010/main" val="3001538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下一次课</a:t>
            </a:r>
            <a:endParaRPr lang="en-US" dirty="0"/>
          </a:p>
        </p:txBody>
      </p:sp>
      <p:sp>
        <p:nvSpPr>
          <p:cNvPr id="3" name="Content Placeholder 2"/>
          <p:cNvSpPr>
            <a:spLocks noGrp="1"/>
          </p:cNvSpPr>
          <p:nvPr>
            <p:ph idx="1"/>
          </p:nvPr>
        </p:nvSpPr>
        <p:spPr/>
        <p:txBody>
          <a:bodyPr/>
          <a:lstStyle/>
          <a:p>
            <a:r>
              <a:rPr lang="zh-CN" altLang="en-US" dirty="0"/>
              <a:t>滤波与局部特征提取</a:t>
            </a:r>
            <a:endParaRPr lang="en-US" dirty="0"/>
          </a:p>
        </p:txBody>
      </p:sp>
    </p:spTree>
    <p:extLst>
      <p:ext uri="{BB962C8B-B14F-4D97-AF65-F5344CB8AC3E}">
        <p14:creationId xmlns:p14="http://schemas.microsoft.com/office/powerpoint/2010/main" val="444840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3175"/>
            <a:ext cx="8229600" cy="1143000"/>
          </a:xfrm>
        </p:spPr>
        <p:txBody>
          <a:bodyPr/>
          <a:lstStyle/>
          <a:p>
            <a:r>
              <a:rPr kumimoji="1" lang="en-US" altLang="zh-CN" dirty="0"/>
              <a:t>2.1</a:t>
            </a:r>
            <a:r>
              <a:rPr lang="zh-CN" altLang="en-US" dirty="0"/>
              <a:t>针孔相机</a:t>
            </a:r>
            <a:endParaRPr lang="en-US" dirty="0"/>
          </a:p>
        </p:txBody>
      </p:sp>
      <p:sp>
        <p:nvSpPr>
          <p:cNvPr id="17411" name="Rectangle 3"/>
          <p:cNvSpPr>
            <a:spLocks noGrp="1" noChangeArrowheads="1"/>
          </p:cNvSpPr>
          <p:nvPr>
            <p:ph type="body" idx="1"/>
          </p:nvPr>
        </p:nvSpPr>
        <p:spPr>
          <a:xfrm>
            <a:off x="409575" y="1201738"/>
            <a:ext cx="8423275" cy="4525962"/>
          </a:xfrm>
        </p:spPr>
        <p:txBody>
          <a:bodyPr/>
          <a:lstStyle/>
          <a:p>
            <a:pPr eaLnBrk="1" hangingPunct="1"/>
            <a:r>
              <a:rPr lang="zh-CN" altLang="en-US" sz="2800" dirty="0"/>
              <a:t>针孔相机</a:t>
            </a:r>
            <a:r>
              <a:rPr lang="en-US" altLang="zh-CN" sz="2800" dirty="0"/>
              <a:t>—</a:t>
            </a:r>
            <a:r>
              <a:rPr lang="zh-CN" altLang="en-US" sz="2800" dirty="0"/>
              <a:t>最简单的相机模型</a:t>
            </a:r>
            <a:endParaRPr lang="en-US" sz="2800" dirty="0"/>
          </a:p>
        </p:txBody>
      </p:sp>
      <p:pic>
        <p:nvPicPr>
          <p:cNvPr id="17412" name="Picture 6"/>
          <p:cNvPicPr>
            <a:picLocks noChangeAspect="1" noChangeArrowheads="1"/>
          </p:cNvPicPr>
          <p:nvPr/>
        </p:nvPicPr>
        <p:blipFill>
          <a:blip r:embed="rId3" cstate="print"/>
          <a:srcRect l="5804" t="45230" r="7346" b="11568"/>
          <a:stretch>
            <a:fillRect/>
          </a:stretch>
        </p:blipFill>
        <p:spPr bwMode="auto">
          <a:xfrm>
            <a:off x="1052831" y="2093913"/>
            <a:ext cx="6554787" cy="2519362"/>
          </a:xfrm>
          <a:prstGeom prst="rect">
            <a:avLst/>
          </a:prstGeom>
          <a:noFill/>
          <a:ln w="9525">
            <a:noFill/>
            <a:miter lim="800000"/>
            <a:headEnd/>
            <a:tailEnd/>
          </a:ln>
        </p:spPr>
      </p:pic>
      <p:sp>
        <p:nvSpPr>
          <p:cNvPr id="17413" name="Text Box 7"/>
          <p:cNvSpPr txBox="1">
            <a:spLocks noChangeArrowheads="1"/>
          </p:cNvSpPr>
          <p:nvPr/>
        </p:nvSpPr>
        <p:spPr bwMode="auto">
          <a:xfrm>
            <a:off x="34925" y="6545263"/>
            <a:ext cx="3514725" cy="307975"/>
          </a:xfrm>
          <a:prstGeom prst="rect">
            <a:avLst/>
          </a:prstGeom>
          <a:noFill/>
          <a:ln w="9525">
            <a:noFill/>
            <a:miter lim="800000"/>
            <a:headEnd/>
            <a:tailEnd/>
          </a:ln>
        </p:spPr>
        <p:txBody>
          <a:bodyPr>
            <a:spAutoFit/>
          </a:bodyPr>
          <a:lstStyle/>
          <a:p>
            <a:pPr>
              <a:spcBef>
                <a:spcPct val="50000"/>
              </a:spcBef>
            </a:pPr>
            <a:r>
              <a:rPr lang="en-US" sz="1400" dirty="0"/>
              <a:t>Fig from Forsyth and Ponce</a:t>
            </a:r>
          </a:p>
        </p:txBody>
      </p:sp>
      <p:sp>
        <p:nvSpPr>
          <p:cNvPr id="17414" name="Text Box 9"/>
          <p:cNvSpPr txBox="1">
            <a:spLocks noChangeArrowheads="1"/>
          </p:cNvSpPr>
          <p:nvPr/>
        </p:nvSpPr>
        <p:spPr bwMode="auto">
          <a:xfrm>
            <a:off x="811213" y="5181600"/>
            <a:ext cx="7308850" cy="523220"/>
          </a:xfrm>
          <a:prstGeom prst="rect">
            <a:avLst/>
          </a:prstGeom>
          <a:noFill/>
          <a:ln w="9525">
            <a:noFill/>
            <a:miter lim="800000"/>
            <a:headEnd/>
            <a:tailEnd/>
          </a:ln>
        </p:spPr>
        <p:txBody>
          <a:bodyPr>
            <a:spAutoFit/>
          </a:bodyPr>
          <a:lstStyle/>
          <a:p>
            <a:pPr>
              <a:spcBef>
                <a:spcPct val="50000"/>
              </a:spcBef>
            </a:pPr>
            <a:r>
              <a:rPr lang="zh-CN" altLang="en-US" sz="2800" dirty="0"/>
              <a:t>假设孔径足够小，仅仅只有一条光线穿过</a:t>
            </a:r>
            <a:endParaRPr lang="en-US" sz="2800" dirty="0"/>
          </a:p>
        </p:txBody>
      </p:sp>
      <p:sp>
        <p:nvSpPr>
          <p:cNvPr id="17415" name="TextBox 7"/>
          <p:cNvSpPr txBox="1">
            <a:spLocks noChangeArrowheads="1"/>
          </p:cNvSpPr>
          <p:nvPr/>
        </p:nvSpPr>
        <p:spPr bwMode="auto">
          <a:xfrm>
            <a:off x="2002156" y="4076700"/>
            <a:ext cx="1131887" cy="646331"/>
          </a:xfrm>
          <a:prstGeom prst="rect">
            <a:avLst/>
          </a:prstGeom>
          <a:solidFill>
            <a:schemeClr val="bg1"/>
          </a:solidFill>
          <a:ln w="9525">
            <a:noFill/>
            <a:miter lim="800000"/>
            <a:headEnd/>
            <a:tailEnd/>
          </a:ln>
        </p:spPr>
        <p:txBody>
          <a:bodyPr>
            <a:spAutoFit/>
          </a:bodyPr>
          <a:lstStyle/>
          <a:p>
            <a:r>
              <a:rPr lang="zh-CN" altLang="en-US" dirty="0"/>
              <a:t>虚拟</a:t>
            </a:r>
            <a:endParaRPr lang="en-US" altLang="zh-CN" dirty="0"/>
          </a:p>
          <a:p>
            <a:r>
              <a:rPr lang="zh-CN" altLang="en-US" dirty="0"/>
              <a:t>相平面</a:t>
            </a:r>
            <a:endParaRPr lang="en-US" dirty="0"/>
          </a:p>
        </p:txBody>
      </p:sp>
      <p:sp>
        <p:nvSpPr>
          <p:cNvPr id="17416" name="TextBox 8"/>
          <p:cNvSpPr txBox="1">
            <a:spLocks noChangeArrowheads="1"/>
          </p:cNvSpPr>
          <p:nvPr/>
        </p:nvSpPr>
        <p:spPr bwMode="auto">
          <a:xfrm>
            <a:off x="4411981" y="4138613"/>
            <a:ext cx="985837" cy="369332"/>
          </a:xfrm>
          <a:prstGeom prst="rect">
            <a:avLst/>
          </a:prstGeom>
          <a:solidFill>
            <a:schemeClr val="bg1"/>
          </a:solidFill>
          <a:ln w="9525">
            <a:noFill/>
            <a:miter lim="800000"/>
            <a:headEnd/>
            <a:tailEnd/>
          </a:ln>
        </p:spPr>
        <p:txBody>
          <a:bodyPr>
            <a:spAutoFit/>
          </a:bodyPr>
          <a:lstStyle/>
          <a:p>
            <a:r>
              <a:rPr lang="zh-CN" altLang="en-US" dirty="0"/>
              <a:t>小孔</a:t>
            </a:r>
            <a:endParaRPr lang="en-US" dirty="0"/>
          </a:p>
        </p:txBody>
      </p:sp>
      <p:sp>
        <p:nvSpPr>
          <p:cNvPr id="17417" name="TextBox 9"/>
          <p:cNvSpPr txBox="1">
            <a:spLocks noChangeArrowheads="1"/>
          </p:cNvSpPr>
          <p:nvPr/>
        </p:nvSpPr>
        <p:spPr bwMode="auto">
          <a:xfrm>
            <a:off x="7113907" y="3116263"/>
            <a:ext cx="658494" cy="646331"/>
          </a:xfrm>
          <a:prstGeom prst="rect">
            <a:avLst/>
          </a:prstGeom>
          <a:solidFill>
            <a:schemeClr val="bg1"/>
          </a:solidFill>
          <a:ln w="9525">
            <a:noFill/>
            <a:miter lim="800000"/>
            <a:headEnd/>
            <a:tailEnd/>
          </a:ln>
        </p:spPr>
        <p:txBody>
          <a:bodyPr wrap="square">
            <a:spAutoFit/>
          </a:bodyPr>
          <a:lstStyle/>
          <a:p>
            <a:r>
              <a:rPr lang="zh-CN" altLang="en-US" dirty="0"/>
              <a:t>图像</a:t>
            </a:r>
            <a:endParaRPr lang="en-US" altLang="zh-CN" dirty="0"/>
          </a:p>
          <a:p>
            <a:r>
              <a:rPr lang="zh-CN" altLang="en-US" dirty="0"/>
              <a:t>平面</a:t>
            </a:r>
            <a:endParaRPr lang="en-US" dirty="0"/>
          </a:p>
        </p:txBody>
      </p:sp>
      <p:sp>
        <p:nvSpPr>
          <p:cNvPr id="7" name="Rectangle 6"/>
          <p:cNvSpPr/>
          <p:nvPr/>
        </p:nvSpPr>
        <p:spPr>
          <a:xfrm rot="10800000">
            <a:off x="2513305" y="2422515"/>
            <a:ext cx="1277956" cy="1825650"/>
          </a:xfrm>
          <a:prstGeom prst="rect">
            <a:avLst/>
          </a:prstGeom>
          <a:noFill/>
          <a:ln w="57150">
            <a:solidFill>
              <a:srgbClr val="FFC000"/>
            </a:solid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426573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33338"/>
            <a:ext cx="8229600" cy="1143000"/>
          </a:xfrm>
        </p:spPr>
        <p:txBody>
          <a:bodyPr/>
          <a:lstStyle/>
          <a:p>
            <a:r>
              <a:rPr kumimoji="1" lang="en-US" altLang="zh-CN" sz="4000" dirty="0"/>
              <a:t>2.1</a:t>
            </a:r>
            <a:r>
              <a:rPr lang="zh-CN" altLang="en-US" sz="4000" dirty="0"/>
              <a:t>针孔相机</a:t>
            </a:r>
            <a:endParaRPr lang="en-US" sz="4000" dirty="0"/>
          </a:p>
        </p:txBody>
      </p:sp>
      <p:sp>
        <p:nvSpPr>
          <p:cNvPr id="27651" name="Rectangle 3"/>
          <p:cNvSpPr>
            <a:spLocks noGrp="1" noChangeArrowheads="1"/>
          </p:cNvSpPr>
          <p:nvPr>
            <p:ph type="body" idx="1"/>
          </p:nvPr>
        </p:nvSpPr>
        <p:spPr>
          <a:xfrm>
            <a:off x="457200" y="1238250"/>
            <a:ext cx="8229600" cy="4525963"/>
          </a:xfrm>
        </p:spPr>
        <p:txBody>
          <a:bodyPr/>
          <a:lstStyle/>
          <a:p>
            <a:pPr eaLnBrk="1" hangingPunct="1"/>
            <a:r>
              <a:rPr lang="zh-CN" altLang="en-US" sz="2800" dirty="0"/>
              <a:t>三维世界至二维图像平面投影</a:t>
            </a:r>
            <a:endParaRPr lang="en-US" sz="2800" dirty="0"/>
          </a:p>
        </p:txBody>
      </p:sp>
      <p:sp>
        <p:nvSpPr>
          <p:cNvPr id="27652" name="Text Box 4"/>
          <p:cNvSpPr txBox="1">
            <a:spLocks noChangeArrowheads="1"/>
          </p:cNvSpPr>
          <p:nvPr/>
        </p:nvSpPr>
        <p:spPr bwMode="auto">
          <a:xfrm>
            <a:off x="34925" y="6545263"/>
            <a:ext cx="2303463" cy="304800"/>
          </a:xfrm>
          <a:prstGeom prst="rect">
            <a:avLst/>
          </a:prstGeom>
          <a:noFill/>
          <a:ln w="9525">
            <a:noFill/>
            <a:miter lim="800000"/>
            <a:headEnd/>
            <a:tailEnd/>
          </a:ln>
        </p:spPr>
        <p:txBody>
          <a:bodyPr>
            <a:spAutoFit/>
          </a:bodyPr>
          <a:lstStyle/>
          <a:p>
            <a:pPr>
              <a:spcBef>
                <a:spcPct val="50000"/>
              </a:spcBef>
            </a:pPr>
            <a:r>
              <a:rPr lang="en-US" sz="1400"/>
              <a:t>Forsyth and Ponce</a:t>
            </a:r>
          </a:p>
        </p:txBody>
      </p:sp>
      <p:pic>
        <p:nvPicPr>
          <p:cNvPr id="27653" name="Picture 5"/>
          <p:cNvPicPr>
            <a:picLocks noChangeAspect="1" noChangeArrowheads="1"/>
          </p:cNvPicPr>
          <p:nvPr/>
        </p:nvPicPr>
        <p:blipFill>
          <a:blip r:embed="rId3" cstate="print"/>
          <a:srcRect l="17465" t="47516" r="16969" b="6912"/>
          <a:stretch>
            <a:fillRect/>
          </a:stretch>
        </p:blipFill>
        <p:spPr bwMode="auto">
          <a:xfrm>
            <a:off x="360363" y="1952625"/>
            <a:ext cx="8532812" cy="3914775"/>
          </a:xfrm>
          <a:prstGeom prst="rect">
            <a:avLst/>
          </a:prstGeom>
          <a:noFill/>
          <a:ln w="9525">
            <a:noFill/>
            <a:miter lim="800000"/>
            <a:headEnd/>
            <a:tailEnd/>
          </a:ln>
        </p:spPr>
      </p:pic>
      <p:sp>
        <p:nvSpPr>
          <p:cNvPr id="267270" name="Text Box 6"/>
          <p:cNvSpPr txBox="1">
            <a:spLocks noChangeArrowheads="1"/>
          </p:cNvSpPr>
          <p:nvPr/>
        </p:nvSpPr>
        <p:spPr bwMode="auto">
          <a:xfrm>
            <a:off x="4356100" y="4103688"/>
            <a:ext cx="1296988" cy="646331"/>
          </a:xfrm>
          <a:prstGeom prst="rect">
            <a:avLst/>
          </a:prstGeom>
          <a:noFill/>
          <a:ln w="9525">
            <a:noFill/>
            <a:miter lim="800000"/>
            <a:headEnd/>
            <a:tailEnd/>
          </a:ln>
        </p:spPr>
        <p:txBody>
          <a:bodyPr>
            <a:spAutoFit/>
          </a:bodyPr>
          <a:lstStyle/>
          <a:p>
            <a:pPr>
              <a:spcBef>
                <a:spcPct val="50000"/>
              </a:spcBef>
            </a:pPr>
            <a:r>
              <a:rPr lang="en-US" dirty="0" err="1"/>
              <a:t>相机参考坐标</a:t>
            </a:r>
            <a:endParaRPr lang="en-US" dirty="0"/>
          </a:p>
        </p:txBody>
      </p:sp>
      <p:sp>
        <p:nvSpPr>
          <p:cNvPr id="267271" name="Text Box 7"/>
          <p:cNvSpPr txBox="1">
            <a:spLocks noChangeArrowheads="1"/>
          </p:cNvSpPr>
          <p:nvPr/>
        </p:nvSpPr>
        <p:spPr bwMode="auto">
          <a:xfrm>
            <a:off x="792163" y="2051050"/>
            <a:ext cx="1296987" cy="784830"/>
          </a:xfrm>
          <a:prstGeom prst="rect">
            <a:avLst/>
          </a:prstGeom>
          <a:noFill/>
          <a:ln w="9525">
            <a:noFill/>
            <a:miter lim="800000"/>
            <a:headEnd/>
            <a:tailEnd/>
          </a:ln>
        </p:spPr>
        <p:txBody>
          <a:bodyPr>
            <a:spAutoFit/>
          </a:bodyPr>
          <a:lstStyle/>
          <a:p>
            <a:pPr>
              <a:spcBef>
                <a:spcPct val="50000"/>
              </a:spcBef>
            </a:pPr>
            <a:r>
              <a:rPr lang="en-US" dirty="0" err="1"/>
              <a:t>图像</a:t>
            </a:r>
            <a:endParaRPr lang="en-US" dirty="0"/>
          </a:p>
          <a:p>
            <a:pPr>
              <a:spcBef>
                <a:spcPct val="50000"/>
              </a:spcBef>
            </a:pPr>
            <a:r>
              <a:rPr lang="en-US" dirty="0" err="1"/>
              <a:t>平面</a:t>
            </a:r>
            <a:endParaRPr lang="en-US" dirty="0"/>
          </a:p>
        </p:txBody>
      </p:sp>
      <p:sp>
        <p:nvSpPr>
          <p:cNvPr id="267272" name="Text Box 8"/>
          <p:cNvSpPr txBox="1">
            <a:spLocks noChangeArrowheads="1"/>
          </p:cNvSpPr>
          <p:nvPr/>
        </p:nvSpPr>
        <p:spPr bwMode="auto">
          <a:xfrm>
            <a:off x="6127433" y="3832226"/>
            <a:ext cx="674687" cy="369332"/>
          </a:xfrm>
          <a:prstGeom prst="rect">
            <a:avLst/>
          </a:prstGeom>
          <a:noFill/>
          <a:ln w="9525">
            <a:noFill/>
            <a:miter lim="800000"/>
            <a:headEnd/>
            <a:tailEnd/>
          </a:ln>
        </p:spPr>
        <p:txBody>
          <a:bodyPr wrap="square">
            <a:spAutoFit/>
          </a:bodyPr>
          <a:lstStyle/>
          <a:p>
            <a:pPr>
              <a:spcBef>
                <a:spcPct val="50000"/>
              </a:spcBef>
            </a:pPr>
            <a:r>
              <a:rPr lang="en-US" dirty="0" err="1"/>
              <a:t>光轴</a:t>
            </a:r>
            <a:endParaRPr lang="en-US" dirty="0"/>
          </a:p>
        </p:txBody>
      </p:sp>
      <p:sp>
        <p:nvSpPr>
          <p:cNvPr id="267273" name="Text Box 9"/>
          <p:cNvSpPr txBox="1">
            <a:spLocks noChangeArrowheads="1"/>
          </p:cNvSpPr>
          <p:nvPr/>
        </p:nvSpPr>
        <p:spPr bwMode="auto">
          <a:xfrm>
            <a:off x="2987675" y="2519363"/>
            <a:ext cx="669925" cy="369332"/>
          </a:xfrm>
          <a:prstGeom prst="rect">
            <a:avLst/>
          </a:prstGeom>
          <a:noFill/>
          <a:ln w="9525">
            <a:noFill/>
            <a:miter lim="800000"/>
            <a:headEnd/>
            <a:tailEnd/>
          </a:ln>
        </p:spPr>
        <p:txBody>
          <a:bodyPr wrap="square">
            <a:spAutoFit/>
          </a:bodyPr>
          <a:lstStyle/>
          <a:p>
            <a:pPr>
              <a:spcBef>
                <a:spcPct val="50000"/>
              </a:spcBef>
            </a:pPr>
            <a:r>
              <a:rPr lang="en-US" dirty="0" err="1"/>
              <a:t>焦距</a:t>
            </a:r>
            <a:endParaRPr lang="en-US" dirty="0"/>
          </a:p>
        </p:txBody>
      </p:sp>
      <p:sp>
        <p:nvSpPr>
          <p:cNvPr id="27658" name="TextBox 10"/>
          <p:cNvSpPr txBox="1">
            <a:spLocks noChangeArrowheads="1"/>
          </p:cNvSpPr>
          <p:nvPr/>
        </p:nvSpPr>
        <p:spPr bwMode="auto">
          <a:xfrm>
            <a:off x="7200900" y="5108575"/>
            <a:ext cx="1716088" cy="646331"/>
          </a:xfrm>
          <a:prstGeom prst="rect">
            <a:avLst/>
          </a:prstGeom>
          <a:noFill/>
          <a:ln w="9525">
            <a:noFill/>
            <a:miter lim="800000"/>
            <a:headEnd/>
            <a:tailEnd/>
          </a:ln>
        </p:spPr>
        <p:txBody>
          <a:bodyPr>
            <a:spAutoFit/>
          </a:bodyPr>
          <a:lstStyle/>
          <a:p>
            <a:r>
              <a:rPr lang="zh-CN" altLang="en-US" dirty="0"/>
              <a:t>场景</a:t>
            </a:r>
            <a:r>
              <a:rPr lang="en-US" dirty="0"/>
              <a:t> / </a:t>
            </a:r>
            <a:r>
              <a:rPr lang="zh-CN" altLang="en-US" dirty="0"/>
              <a:t>世界</a:t>
            </a:r>
            <a:endParaRPr lang="en-US" altLang="zh-CN" dirty="0"/>
          </a:p>
          <a:p>
            <a:r>
              <a:rPr lang="zh-CN" altLang="en-US" dirty="0"/>
              <a:t>点集</a:t>
            </a:r>
            <a:endParaRPr lang="en-US" dirty="0"/>
          </a:p>
        </p:txBody>
      </p:sp>
      <p:grpSp>
        <p:nvGrpSpPr>
          <p:cNvPr id="2" name="Group 4"/>
          <p:cNvGrpSpPr>
            <a:grpSpLocks/>
          </p:cNvGrpSpPr>
          <p:nvPr/>
        </p:nvGrpSpPr>
        <p:grpSpPr bwMode="auto">
          <a:xfrm>
            <a:off x="2905126" y="5346700"/>
            <a:ext cx="3492500" cy="1125538"/>
            <a:chOff x="2290" y="3385"/>
            <a:chExt cx="2200" cy="709"/>
          </a:xfrm>
        </p:grpSpPr>
        <p:pic>
          <p:nvPicPr>
            <p:cNvPr id="27664" name="Picture 5"/>
            <p:cNvPicPr>
              <a:picLocks noChangeAspect="1" noChangeArrowheads="1"/>
            </p:cNvPicPr>
            <p:nvPr/>
          </p:nvPicPr>
          <p:blipFill>
            <a:blip r:embed="rId4" cstate="print"/>
            <a:srcRect l="42816" t="69298" r="38101" b="23660"/>
            <a:stretch>
              <a:fillRect/>
            </a:stretch>
          </p:blipFill>
          <p:spPr bwMode="auto">
            <a:xfrm>
              <a:off x="2290" y="3385"/>
              <a:ext cx="1769" cy="431"/>
            </a:xfrm>
            <a:prstGeom prst="rect">
              <a:avLst/>
            </a:prstGeom>
            <a:noFill/>
            <a:ln w="9525">
              <a:noFill/>
              <a:miter lim="800000"/>
              <a:headEnd/>
              <a:tailEnd/>
            </a:ln>
          </p:spPr>
        </p:pic>
        <p:sp>
          <p:nvSpPr>
            <p:cNvPr id="27665" name="Text Box 6"/>
            <p:cNvSpPr txBox="1">
              <a:spLocks noChangeArrowheads="1"/>
            </p:cNvSpPr>
            <p:nvPr/>
          </p:nvSpPr>
          <p:spPr bwMode="auto">
            <a:xfrm>
              <a:off x="2416" y="3863"/>
              <a:ext cx="550" cy="231"/>
            </a:xfrm>
            <a:prstGeom prst="rect">
              <a:avLst/>
            </a:prstGeom>
            <a:noFill/>
            <a:ln w="9525">
              <a:noFill/>
              <a:miter lim="800000"/>
              <a:headEnd/>
              <a:tailEnd/>
            </a:ln>
          </p:spPr>
          <p:txBody>
            <a:bodyPr wrap="square">
              <a:spAutoFit/>
            </a:bodyPr>
            <a:lstStyle/>
            <a:p>
              <a:pPr>
                <a:spcBef>
                  <a:spcPct val="50000"/>
                </a:spcBef>
              </a:pPr>
              <a:r>
                <a:rPr lang="zh-CN" altLang="en-US" dirty="0"/>
                <a:t>场景点</a:t>
              </a:r>
              <a:endParaRPr lang="en-US" dirty="0"/>
            </a:p>
          </p:txBody>
        </p:sp>
        <p:sp>
          <p:nvSpPr>
            <p:cNvPr id="27666" name="Text Box 7"/>
            <p:cNvSpPr txBox="1">
              <a:spLocks noChangeArrowheads="1"/>
            </p:cNvSpPr>
            <p:nvPr/>
          </p:nvSpPr>
          <p:spPr bwMode="auto">
            <a:xfrm>
              <a:off x="3174" y="3857"/>
              <a:ext cx="1316" cy="231"/>
            </a:xfrm>
            <a:prstGeom prst="rect">
              <a:avLst/>
            </a:prstGeom>
            <a:noFill/>
            <a:ln w="9525">
              <a:noFill/>
              <a:miter lim="800000"/>
              <a:headEnd/>
              <a:tailEnd/>
            </a:ln>
          </p:spPr>
          <p:txBody>
            <a:bodyPr>
              <a:spAutoFit/>
            </a:bodyPr>
            <a:lstStyle/>
            <a:p>
              <a:pPr>
                <a:spcBef>
                  <a:spcPct val="50000"/>
                </a:spcBef>
              </a:pPr>
              <a:r>
                <a:rPr lang="zh-CN" altLang="en-US" dirty="0"/>
                <a:t>图像坐标</a:t>
              </a:r>
              <a:endParaRPr lang="en-US" dirty="0"/>
            </a:p>
          </p:txBody>
        </p:sp>
      </p:grpSp>
      <p:pic>
        <p:nvPicPr>
          <p:cNvPr id="16" name="Picture 8"/>
          <p:cNvPicPr>
            <a:picLocks noChangeAspect="1" noChangeArrowheads="1"/>
          </p:cNvPicPr>
          <p:nvPr/>
        </p:nvPicPr>
        <p:blipFill>
          <a:blip r:embed="rId4" cstate="print"/>
          <a:srcRect l="49915" t="69658" r="47400" b="23677"/>
          <a:stretch>
            <a:fillRect/>
          </a:stretch>
        </p:blipFill>
        <p:spPr bwMode="auto">
          <a:xfrm>
            <a:off x="3951288" y="6030913"/>
            <a:ext cx="395287" cy="647700"/>
          </a:xfrm>
          <a:prstGeom prst="rect">
            <a:avLst/>
          </a:prstGeom>
          <a:noFill/>
          <a:ln w="9525">
            <a:noFill/>
            <a:miter lim="800000"/>
            <a:headEnd/>
            <a:tailEnd/>
          </a:ln>
        </p:spPr>
      </p:pic>
      <p:sp>
        <p:nvSpPr>
          <p:cNvPr id="19" name="Rectangle 18"/>
          <p:cNvSpPr/>
          <p:nvPr/>
        </p:nvSpPr>
        <p:spPr>
          <a:xfrm>
            <a:off x="2600325" y="5145088"/>
            <a:ext cx="3833813" cy="14605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404667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72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72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72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7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70" grpId="0"/>
      <p:bldP spid="267271" grpId="0"/>
      <p:bldP spid="267272" grpId="0"/>
      <p:bldP spid="267273" grpId="0"/>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940F6-A449-E948-9000-3CC55E5F66AC}"/>
              </a:ext>
            </a:extLst>
          </p:cNvPr>
          <p:cNvSpPr>
            <a:spLocks noGrp="1"/>
          </p:cNvSpPr>
          <p:nvPr>
            <p:ph type="title"/>
          </p:nvPr>
        </p:nvSpPr>
        <p:spPr/>
        <p:txBody>
          <a:bodyPr/>
          <a:lstStyle/>
          <a:p>
            <a:r>
              <a:rPr kumimoji="1" lang="en-US" altLang="zh-CN" dirty="0"/>
              <a:t>2.1</a:t>
            </a:r>
            <a:r>
              <a:rPr lang="zh-CN" altLang="en-US" dirty="0"/>
              <a:t>针孔相机</a:t>
            </a:r>
            <a:endParaRPr kumimoji="1" lang="zh-CN" altLang="en-US" dirty="0"/>
          </a:p>
        </p:txBody>
      </p:sp>
      <p:sp>
        <p:nvSpPr>
          <p:cNvPr id="3" name="内容占位符 2">
            <a:extLst>
              <a:ext uri="{FF2B5EF4-FFF2-40B4-BE49-F238E27FC236}">
                <a16:creationId xmlns:a16="http://schemas.microsoft.com/office/drawing/2014/main" id="{A039E355-B87C-F844-8801-C5014C574CE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DFEF4D0-C6C1-7C4D-B362-2D63E0DC184E}"/>
              </a:ext>
            </a:extLst>
          </p:cNvPr>
          <p:cNvPicPr>
            <a:picLocks noChangeAspect="1"/>
          </p:cNvPicPr>
          <p:nvPr/>
        </p:nvPicPr>
        <p:blipFill>
          <a:blip r:embed="rId2"/>
          <a:stretch>
            <a:fillRect/>
          </a:stretch>
        </p:blipFill>
        <p:spPr>
          <a:xfrm>
            <a:off x="152400" y="1392238"/>
            <a:ext cx="8077200" cy="3284346"/>
          </a:xfrm>
          <a:prstGeom prst="rect">
            <a:avLst/>
          </a:prstGeom>
        </p:spPr>
      </p:pic>
      <p:pic>
        <p:nvPicPr>
          <p:cNvPr id="5" name="图片 4">
            <a:extLst>
              <a:ext uri="{FF2B5EF4-FFF2-40B4-BE49-F238E27FC236}">
                <a16:creationId xmlns:a16="http://schemas.microsoft.com/office/drawing/2014/main" id="{7C40E823-7F00-9140-BAE2-D8E46D7E4899}"/>
              </a:ext>
            </a:extLst>
          </p:cNvPr>
          <p:cNvPicPr>
            <a:picLocks noChangeAspect="1"/>
          </p:cNvPicPr>
          <p:nvPr/>
        </p:nvPicPr>
        <p:blipFill>
          <a:blip r:embed="rId3"/>
          <a:stretch>
            <a:fillRect/>
          </a:stretch>
        </p:blipFill>
        <p:spPr>
          <a:xfrm>
            <a:off x="1149985" y="4302286"/>
            <a:ext cx="6082030" cy="2326951"/>
          </a:xfrm>
          <a:prstGeom prst="rect">
            <a:avLst/>
          </a:prstGeom>
        </p:spPr>
      </p:pic>
    </p:spTree>
    <p:extLst>
      <p:ext uri="{BB962C8B-B14F-4D97-AF65-F5344CB8AC3E}">
        <p14:creationId xmlns:p14="http://schemas.microsoft.com/office/powerpoint/2010/main" val="3972933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940F6-A449-E948-9000-3CC55E5F66AC}"/>
              </a:ext>
            </a:extLst>
          </p:cNvPr>
          <p:cNvSpPr>
            <a:spLocks noGrp="1"/>
          </p:cNvSpPr>
          <p:nvPr>
            <p:ph type="title"/>
          </p:nvPr>
        </p:nvSpPr>
        <p:spPr/>
        <p:txBody>
          <a:bodyPr/>
          <a:lstStyle/>
          <a:p>
            <a:r>
              <a:rPr kumimoji="1" lang="en-US" altLang="zh-CN" dirty="0"/>
              <a:t>2.1</a:t>
            </a:r>
            <a:r>
              <a:rPr lang="zh-CN" altLang="en-US" dirty="0"/>
              <a:t>针孔相机</a:t>
            </a:r>
            <a:endParaRPr kumimoji="1" lang="zh-CN" altLang="en-US" dirty="0"/>
          </a:p>
        </p:txBody>
      </p:sp>
      <p:sp>
        <p:nvSpPr>
          <p:cNvPr id="3" name="内容占位符 2">
            <a:extLst>
              <a:ext uri="{FF2B5EF4-FFF2-40B4-BE49-F238E27FC236}">
                <a16:creationId xmlns:a16="http://schemas.microsoft.com/office/drawing/2014/main" id="{A039E355-B87C-F844-8801-C5014C574CE4}"/>
              </a:ext>
            </a:extLst>
          </p:cNvPr>
          <p:cNvSpPr>
            <a:spLocks noGrp="1"/>
          </p:cNvSpPr>
          <p:nvPr>
            <p:ph idx="1"/>
          </p:nvPr>
        </p:nvSpPr>
        <p:spPr/>
        <p:txBody>
          <a:bodyPr/>
          <a:lstStyle/>
          <a:p>
            <a:r>
              <a:rPr kumimoji="1" lang="zh-CN" altLang="en-US" dirty="0"/>
              <a:t>孔径变化影响</a:t>
            </a:r>
          </a:p>
          <a:p>
            <a:pPr marL="0" indent="0">
              <a:buNone/>
            </a:pPr>
            <a:endParaRPr kumimoji="1" lang="zh-CN" altLang="en-US" dirty="0"/>
          </a:p>
        </p:txBody>
      </p:sp>
      <p:pic>
        <p:nvPicPr>
          <p:cNvPr id="4" name="Picture 18" descr="image-pinhole">
            <a:extLst>
              <a:ext uri="{FF2B5EF4-FFF2-40B4-BE49-F238E27FC236}">
                <a16:creationId xmlns:a16="http://schemas.microsoft.com/office/drawing/2014/main" id="{9BBF5E3A-D3E6-4B4C-A51F-B197C737A804}"/>
              </a:ext>
            </a:extLst>
          </p:cNvPr>
          <p:cNvPicPr>
            <a:picLocks noChangeAspect="1" noChangeArrowheads="1"/>
          </p:cNvPicPr>
          <p:nvPr/>
        </p:nvPicPr>
        <p:blipFill>
          <a:blip r:embed="rId2" cstate="print"/>
          <a:srcRect/>
          <a:stretch>
            <a:fillRect/>
          </a:stretch>
        </p:blipFill>
        <p:spPr bwMode="auto">
          <a:xfrm>
            <a:off x="228600" y="2819400"/>
            <a:ext cx="5484813" cy="2247900"/>
          </a:xfrm>
          <a:prstGeom prst="rect">
            <a:avLst/>
          </a:prstGeom>
          <a:noFill/>
          <a:ln w="9525">
            <a:noFill/>
            <a:miter lim="800000"/>
            <a:headEnd/>
            <a:tailEnd/>
          </a:ln>
        </p:spPr>
      </p:pic>
      <p:grpSp>
        <p:nvGrpSpPr>
          <p:cNvPr id="5" name="Group 33">
            <a:extLst>
              <a:ext uri="{FF2B5EF4-FFF2-40B4-BE49-F238E27FC236}">
                <a16:creationId xmlns:a16="http://schemas.microsoft.com/office/drawing/2014/main" id="{400B6C5F-8797-CE49-9ED3-02DD6DCF3FF4}"/>
              </a:ext>
            </a:extLst>
          </p:cNvPr>
          <p:cNvGrpSpPr>
            <a:grpSpLocks/>
          </p:cNvGrpSpPr>
          <p:nvPr/>
        </p:nvGrpSpPr>
        <p:grpSpPr bwMode="auto">
          <a:xfrm>
            <a:off x="762000" y="3352800"/>
            <a:ext cx="4724400" cy="1524000"/>
            <a:chOff x="1440" y="1296"/>
            <a:chExt cx="2976" cy="960"/>
          </a:xfrm>
        </p:grpSpPr>
        <p:sp>
          <p:nvSpPr>
            <p:cNvPr id="6" name="Line 21">
              <a:extLst>
                <a:ext uri="{FF2B5EF4-FFF2-40B4-BE49-F238E27FC236}">
                  <a16:creationId xmlns:a16="http://schemas.microsoft.com/office/drawing/2014/main" id="{47E445C0-3E6D-D44A-AC1B-D4BC57968261}"/>
                </a:ext>
              </a:extLst>
            </p:cNvPr>
            <p:cNvSpPr>
              <a:spLocks noChangeShapeType="1"/>
            </p:cNvSpPr>
            <p:nvPr/>
          </p:nvSpPr>
          <p:spPr bwMode="auto">
            <a:xfrm>
              <a:off x="1440" y="1296"/>
              <a:ext cx="2976" cy="960"/>
            </a:xfrm>
            <a:prstGeom prst="line">
              <a:avLst/>
            </a:prstGeom>
            <a:noFill/>
            <a:ln w="19050">
              <a:solidFill>
                <a:srgbClr val="FF0000"/>
              </a:solidFill>
              <a:round/>
              <a:headEnd/>
              <a:tailEnd type="triangle" w="med" len="med"/>
            </a:ln>
          </p:spPr>
          <p:txBody>
            <a:bodyPr/>
            <a:lstStyle/>
            <a:p>
              <a:endParaRPr lang="en-US"/>
            </a:p>
          </p:txBody>
        </p:sp>
        <p:sp>
          <p:nvSpPr>
            <p:cNvPr id="7" name="Line 22">
              <a:extLst>
                <a:ext uri="{FF2B5EF4-FFF2-40B4-BE49-F238E27FC236}">
                  <a16:creationId xmlns:a16="http://schemas.microsoft.com/office/drawing/2014/main" id="{95A9F93E-3E9C-9241-A6B2-340184E9860B}"/>
                </a:ext>
              </a:extLst>
            </p:cNvPr>
            <p:cNvSpPr>
              <a:spLocks noChangeShapeType="1"/>
            </p:cNvSpPr>
            <p:nvPr/>
          </p:nvSpPr>
          <p:spPr bwMode="auto">
            <a:xfrm>
              <a:off x="1440" y="1296"/>
              <a:ext cx="1494" cy="330"/>
            </a:xfrm>
            <a:prstGeom prst="line">
              <a:avLst/>
            </a:prstGeom>
            <a:noFill/>
            <a:ln w="19050">
              <a:solidFill>
                <a:srgbClr val="FF0000"/>
              </a:solidFill>
              <a:round/>
              <a:headEnd/>
              <a:tailEnd type="triangle" w="med" len="med"/>
            </a:ln>
          </p:spPr>
          <p:txBody>
            <a:bodyPr/>
            <a:lstStyle/>
            <a:p>
              <a:endParaRPr lang="en-US"/>
            </a:p>
          </p:txBody>
        </p:sp>
        <p:sp>
          <p:nvSpPr>
            <p:cNvPr id="8" name="Line 23">
              <a:extLst>
                <a:ext uri="{FF2B5EF4-FFF2-40B4-BE49-F238E27FC236}">
                  <a16:creationId xmlns:a16="http://schemas.microsoft.com/office/drawing/2014/main" id="{79E8C25D-5A27-0341-BDCC-1774029DF0D4}"/>
                </a:ext>
              </a:extLst>
            </p:cNvPr>
            <p:cNvSpPr>
              <a:spLocks noChangeShapeType="1"/>
            </p:cNvSpPr>
            <p:nvPr/>
          </p:nvSpPr>
          <p:spPr bwMode="auto">
            <a:xfrm>
              <a:off x="1440" y="1296"/>
              <a:ext cx="1500" cy="192"/>
            </a:xfrm>
            <a:prstGeom prst="line">
              <a:avLst/>
            </a:prstGeom>
            <a:noFill/>
            <a:ln w="19050">
              <a:solidFill>
                <a:srgbClr val="FF0000"/>
              </a:solidFill>
              <a:round/>
              <a:headEnd/>
              <a:tailEnd type="triangle" w="med" len="med"/>
            </a:ln>
          </p:spPr>
          <p:txBody>
            <a:bodyPr/>
            <a:lstStyle/>
            <a:p>
              <a:endParaRPr lang="en-US"/>
            </a:p>
          </p:txBody>
        </p:sp>
        <p:sp>
          <p:nvSpPr>
            <p:cNvPr id="9" name="Line 24">
              <a:extLst>
                <a:ext uri="{FF2B5EF4-FFF2-40B4-BE49-F238E27FC236}">
                  <a16:creationId xmlns:a16="http://schemas.microsoft.com/office/drawing/2014/main" id="{DA7A3823-AA08-6146-92CA-6C604FB9A8DB}"/>
                </a:ext>
              </a:extLst>
            </p:cNvPr>
            <p:cNvSpPr>
              <a:spLocks noChangeShapeType="1"/>
            </p:cNvSpPr>
            <p:nvPr/>
          </p:nvSpPr>
          <p:spPr bwMode="auto">
            <a:xfrm>
              <a:off x="1440" y="1296"/>
              <a:ext cx="1482" cy="72"/>
            </a:xfrm>
            <a:prstGeom prst="line">
              <a:avLst/>
            </a:prstGeom>
            <a:noFill/>
            <a:ln w="19050">
              <a:solidFill>
                <a:srgbClr val="FF0000"/>
              </a:solidFill>
              <a:round/>
              <a:headEnd/>
              <a:tailEnd type="triangle" w="med" len="med"/>
            </a:ln>
          </p:spPr>
          <p:txBody>
            <a:bodyPr/>
            <a:lstStyle/>
            <a:p>
              <a:endParaRPr lang="en-US"/>
            </a:p>
          </p:txBody>
        </p:sp>
      </p:grpSp>
      <p:grpSp>
        <p:nvGrpSpPr>
          <p:cNvPr id="10" name="Group 34">
            <a:extLst>
              <a:ext uri="{FF2B5EF4-FFF2-40B4-BE49-F238E27FC236}">
                <a16:creationId xmlns:a16="http://schemas.microsoft.com/office/drawing/2014/main" id="{ED3173EA-1393-7145-94BE-0D50FEA6B0E6}"/>
              </a:ext>
            </a:extLst>
          </p:cNvPr>
          <p:cNvGrpSpPr>
            <a:grpSpLocks/>
          </p:cNvGrpSpPr>
          <p:nvPr/>
        </p:nvGrpSpPr>
        <p:grpSpPr bwMode="auto">
          <a:xfrm>
            <a:off x="1066800" y="3790950"/>
            <a:ext cx="4457700" cy="571500"/>
            <a:chOff x="1632" y="1572"/>
            <a:chExt cx="2808" cy="360"/>
          </a:xfrm>
        </p:grpSpPr>
        <p:sp>
          <p:nvSpPr>
            <p:cNvPr id="11" name="Line 27">
              <a:extLst>
                <a:ext uri="{FF2B5EF4-FFF2-40B4-BE49-F238E27FC236}">
                  <a16:creationId xmlns:a16="http://schemas.microsoft.com/office/drawing/2014/main" id="{DF88D1A1-5669-7641-8000-84E72D69679F}"/>
                </a:ext>
              </a:extLst>
            </p:cNvPr>
            <p:cNvSpPr>
              <a:spLocks noChangeShapeType="1"/>
            </p:cNvSpPr>
            <p:nvPr/>
          </p:nvSpPr>
          <p:spPr bwMode="auto">
            <a:xfrm flipV="1">
              <a:off x="1632" y="1572"/>
              <a:ext cx="1302" cy="108"/>
            </a:xfrm>
            <a:prstGeom prst="line">
              <a:avLst/>
            </a:prstGeom>
            <a:noFill/>
            <a:ln w="19050">
              <a:solidFill>
                <a:srgbClr val="0000FF"/>
              </a:solidFill>
              <a:round/>
              <a:headEnd/>
              <a:tailEnd type="triangle" w="med" len="med"/>
            </a:ln>
          </p:spPr>
          <p:txBody>
            <a:bodyPr/>
            <a:lstStyle/>
            <a:p>
              <a:endParaRPr lang="en-US"/>
            </a:p>
          </p:txBody>
        </p:sp>
        <p:sp>
          <p:nvSpPr>
            <p:cNvPr id="12" name="Line 28">
              <a:extLst>
                <a:ext uri="{FF2B5EF4-FFF2-40B4-BE49-F238E27FC236}">
                  <a16:creationId xmlns:a16="http://schemas.microsoft.com/office/drawing/2014/main" id="{7083A5E1-376D-0142-86DC-7F0B1EF4541E}"/>
                </a:ext>
              </a:extLst>
            </p:cNvPr>
            <p:cNvSpPr>
              <a:spLocks noChangeShapeType="1"/>
            </p:cNvSpPr>
            <p:nvPr/>
          </p:nvSpPr>
          <p:spPr bwMode="auto">
            <a:xfrm>
              <a:off x="1632" y="1680"/>
              <a:ext cx="1302" cy="6"/>
            </a:xfrm>
            <a:prstGeom prst="line">
              <a:avLst/>
            </a:prstGeom>
            <a:noFill/>
            <a:ln w="19050">
              <a:solidFill>
                <a:srgbClr val="0000FF"/>
              </a:solidFill>
              <a:round/>
              <a:headEnd/>
              <a:tailEnd type="triangle" w="med" len="med"/>
            </a:ln>
          </p:spPr>
          <p:txBody>
            <a:bodyPr/>
            <a:lstStyle/>
            <a:p>
              <a:endParaRPr lang="en-US"/>
            </a:p>
          </p:txBody>
        </p:sp>
        <p:sp>
          <p:nvSpPr>
            <p:cNvPr id="13" name="Line 29">
              <a:extLst>
                <a:ext uri="{FF2B5EF4-FFF2-40B4-BE49-F238E27FC236}">
                  <a16:creationId xmlns:a16="http://schemas.microsoft.com/office/drawing/2014/main" id="{F2E284DB-A487-514A-AF5B-6ACD747D75A5}"/>
                </a:ext>
              </a:extLst>
            </p:cNvPr>
            <p:cNvSpPr>
              <a:spLocks noChangeShapeType="1"/>
            </p:cNvSpPr>
            <p:nvPr/>
          </p:nvSpPr>
          <p:spPr bwMode="auto">
            <a:xfrm>
              <a:off x="1632" y="1680"/>
              <a:ext cx="2808" cy="192"/>
            </a:xfrm>
            <a:prstGeom prst="line">
              <a:avLst/>
            </a:prstGeom>
            <a:noFill/>
            <a:ln w="19050">
              <a:solidFill>
                <a:srgbClr val="0000FF"/>
              </a:solidFill>
              <a:round/>
              <a:headEnd/>
              <a:tailEnd type="triangle" w="med" len="med"/>
            </a:ln>
          </p:spPr>
          <p:txBody>
            <a:bodyPr/>
            <a:lstStyle/>
            <a:p>
              <a:endParaRPr lang="en-US"/>
            </a:p>
          </p:txBody>
        </p:sp>
        <p:sp>
          <p:nvSpPr>
            <p:cNvPr id="14" name="Line 30">
              <a:extLst>
                <a:ext uri="{FF2B5EF4-FFF2-40B4-BE49-F238E27FC236}">
                  <a16:creationId xmlns:a16="http://schemas.microsoft.com/office/drawing/2014/main" id="{FBA7481B-9070-E941-821E-84421E5C1667}"/>
                </a:ext>
              </a:extLst>
            </p:cNvPr>
            <p:cNvSpPr>
              <a:spLocks noChangeShapeType="1"/>
            </p:cNvSpPr>
            <p:nvPr/>
          </p:nvSpPr>
          <p:spPr bwMode="auto">
            <a:xfrm>
              <a:off x="1632" y="1680"/>
              <a:ext cx="1302" cy="252"/>
            </a:xfrm>
            <a:prstGeom prst="line">
              <a:avLst/>
            </a:prstGeom>
            <a:noFill/>
            <a:ln w="19050">
              <a:solidFill>
                <a:srgbClr val="0000FF"/>
              </a:solidFill>
              <a:round/>
              <a:headEnd/>
              <a:tailEnd type="triangle" w="med" len="med"/>
            </a:ln>
          </p:spPr>
          <p:txBody>
            <a:bodyPr/>
            <a:lstStyle/>
            <a:p>
              <a:endParaRPr lang="en-US"/>
            </a:p>
          </p:txBody>
        </p:sp>
      </p:grpSp>
      <p:sp>
        <p:nvSpPr>
          <p:cNvPr id="15" name="Oval 31">
            <a:extLst>
              <a:ext uri="{FF2B5EF4-FFF2-40B4-BE49-F238E27FC236}">
                <a16:creationId xmlns:a16="http://schemas.microsoft.com/office/drawing/2014/main" id="{62717FC8-14EE-EC44-B71F-6E5440ADB008}"/>
              </a:ext>
            </a:extLst>
          </p:cNvPr>
          <p:cNvSpPr>
            <a:spLocks noChangeArrowheads="1"/>
          </p:cNvSpPr>
          <p:nvPr/>
        </p:nvSpPr>
        <p:spPr bwMode="auto">
          <a:xfrm>
            <a:off x="717550" y="3321050"/>
            <a:ext cx="76200" cy="76200"/>
          </a:xfrm>
          <a:prstGeom prst="ellipse">
            <a:avLst/>
          </a:prstGeom>
          <a:solidFill>
            <a:srgbClr val="FF0000"/>
          </a:solidFill>
          <a:ln w="9525">
            <a:solidFill>
              <a:srgbClr val="000000"/>
            </a:solidFill>
            <a:round/>
            <a:headEnd/>
            <a:tailEnd/>
          </a:ln>
        </p:spPr>
        <p:txBody>
          <a:bodyPr wrap="none" anchor="ctr"/>
          <a:lstStyle/>
          <a:p>
            <a:pPr eaLnBrk="0" hangingPunct="0"/>
            <a:endParaRPr lang="en-US" sz="2400">
              <a:solidFill>
                <a:srgbClr val="000000"/>
              </a:solidFill>
              <a:latin typeface="Times New Roman" pitchFamily="1" charset="0"/>
            </a:endParaRPr>
          </a:p>
        </p:txBody>
      </p:sp>
      <p:sp>
        <p:nvSpPr>
          <p:cNvPr id="16" name="Oval 32">
            <a:extLst>
              <a:ext uri="{FF2B5EF4-FFF2-40B4-BE49-F238E27FC236}">
                <a16:creationId xmlns:a16="http://schemas.microsoft.com/office/drawing/2014/main" id="{38603E79-4281-EF42-9CF7-AFC07A183E82}"/>
              </a:ext>
            </a:extLst>
          </p:cNvPr>
          <p:cNvSpPr>
            <a:spLocks noChangeArrowheads="1"/>
          </p:cNvSpPr>
          <p:nvPr/>
        </p:nvSpPr>
        <p:spPr bwMode="auto">
          <a:xfrm>
            <a:off x="1035050" y="3929063"/>
            <a:ext cx="76200" cy="76200"/>
          </a:xfrm>
          <a:prstGeom prst="ellipse">
            <a:avLst/>
          </a:prstGeom>
          <a:solidFill>
            <a:srgbClr val="0000FF"/>
          </a:solidFill>
          <a:ln w="9525">
            <a:solidFill>
              <a:srgbClr val="000000"/>
            </a:solidFill>
            <a:round/>
            <a:headEnd/>
            <a:tailEnd/>
          </a:ln>
        </p:spPr>
        <p:txBody>
          <a:bodyPr wrap="none" anchor="ctr"/>
          <a:lstStyle/>
          <a:p>
            <a:pPr eaLnBrk="0" hangingPunct="0"/>
            <a:endParaRPr lang="en-US" sz="2400">
              <a:solidFill>
                <a:srgbClr val="000000"/>
              </a:solidFill>
              <a:latin typeface="Times New Roman" pitchFamily="1" charset="0"/>
            </a:endParaRPr>
          </a:p>
        </p:txBody>
      </p:sp>
      <p:pic>
        <p:nvPicPr>
          <p:cNvPr id="17" name="图片 16">
            <a:extLst>
              <a:ext uri="{FF2B5EF4-FFF2-40B4-BE49-F238E27FC236}">
                <a16:creationId xmlns:a16="http://schemas.microsoft.com/office/drawing/2014/main" id="{615494E0-C327-8644-AA06-09517579C178}"/>
              </a:ext>
            </a:extLst>
          </p:cNvPr>
          <p:cNvPicPr>
            <a:picLocks noChangeAspect="1"/>
          </p:cNvPicPr>
          <p:nvPr/>
        </p:nvPicPr>
        <p:blipFill>
          <a:blip r:embed="rId3"/>
          <a:stretch>
            <a:fillRect/>
          </a:stretch>
        </p:blipFill>
        <p:spPr>
          <a:xfrm>
            <a:off x="5973763" y="1600200"/>
            <a:ext cx="2713037" cy="4652395"/>
          </a:xfrm>
          <a:prstGeom prst="rect">
            <a:avLst/>
          </a:prstGeom>
        </p:spPr>
      </p:pic>
    </p:spTree>
    <p:extLst>
      <p:ext uri="{BB962C8B-B14F-4D97-AF65-F5344CB8AC3E}">
        <p14:creationId xmlns:p14="http://schemas.microsoft.com/office/powerpoint/2010/main" val="137518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940F6-A449-E948-9000-3CC55E5F66AC}"/>
              </a:ext>
            </a:extLst>
          </p:cNvPr>
          <p:cNvSpPr>
            <a:spLocks noGrp="1"/>
          </p:cNvSpPr>
          <p:nvPr>
            <p:ph type="title"/>
          </p:nvPr>
        </p:nvSpPr>
        <p:spPr/>
        <p:txBody>
          <a:bodyPr/>
          <a:lstStyle/>
          <a:p>
            <a:r>
              <a:rPr kumimoji="1" lang="en-US" altLang="zh-CN" dirty="0"/>
              <a:t>2.1</a:t>
            </a:r>
            <a:r>
              <a:rPr lang="zh-CN" altLang="en-US" dirty="0"/>
              <a:t>针孔相机</a:t>
            </a:r>
            <a:endParaRPr kumimoji="1" lang="zh-CN" altLang="en-US" dirty="0"/>
          </a:p>
        </p:txBody>
      </p:sp>
      <p:sp>
        <p:nvSpPr>
          <p:cNvPr id="3" name="内容占位符 2">
            <a:extLst>
              <a:ext uri="{FF2B5EF4-FFF2-40B4-BE49-F238E27FC236}">
                <a16:creationId xmlns:a16="http://schemas.microsoft.com/office/drawing/2014/main" id="{A039E355-B87C-F844-8801-C5014C574CE4}"/>
              </a:ext>
            </a:extLst>
          </p:cNvPr>
          <p:cNvSpPr>
            <a:spLocks noGrp="1"/>
          </p:cNvSpPr>
          <p:nvPr>
            <p:ph idx="1"/>
          </p:nvPr>
        </p:nvSpPr>
        <p:spPr/>
        <p:txBody>
          <a:bodyPr/>
          <a:lstStyle/>
          <a:p>
            <a:r>
              <a:rPr kumimoji="1" lang="zh-CN" altLang="en-US" dirty="0"/>
              <a:t>孔径变化影响</a:t>
            </a:r>
          </a:p>
        </p:txBody>
      </p:sp>
      <p:grpSp>
        <p:nvGrpSpPr>
          <p:cNvPr id="4" name="Google Shape;634;p64">
            <a:extLst>
              <a:ext uri="{FF2B5EF4-FFF2-40B4-BE49-F238E27FC236}">
                <a16:creationId xmlns:a16="http://schemas.microsoft.com/office/drawing/2014/main" id="{2D0D0A00-6EAB-D549-AF2B-39C6DE608235}"/>
              </a:ext>
            </a:extLst>
          </p:cNvPr>
          <p:cNvGrpSpPr/>
          <p:nvPr/>
        </p:nvGrpSpPr>
        <p:grpSpPr>
          <a:xfrm>
            <a:off x="1295400" y="2362200"/>
            <a:ext cx="6191250" cy="5530850"/>
            <a:chOff x="0" y="0"/>
            <a:chExt cx="3900" cy="3484"/>
          </a:xfrm>
        </p:grpSpPr>
        <p:pic>
          <p:nvPicPr>
            <p:cNvPr id="5" name="Google Shape;635;p64">
              <a:extLst>
                <a:ext uri="{FF2B5EF4-FFF2-40B4-BE49-F238E27FC236}">
                  <a16:creationId xmlns:a16="http://schemas.microsoft.com/office/drawing/2014/main" id="{454F3EE4-8A9A-3046-9DA3-D4B360C588CD}"/>
                </a:ext>
              </a:extLst>
            </p:cNvPr>
            <p:cNvPicPr preferRelativeResize="0"/>
            <p:nvPr/>
          </p:nvPicPr>
          <p:blipFill rotWithShape="1">
            <a:blip r:embed="rId2">
              <a:alphaModFix/>
            </a:blip>
            <a:srcRect/>
            <a:stretch/>
          </p:blipFill>
          <p:spPr>
            <a:xfrm>
              <a:off x="103" y="0"/>
              <a:ext cx="3542" cy="3334"/>
            </a:xfrm>
            <a:prstGeom prst="rect">
              <a:avLst/>
            </a:prstGeom>
            <a:noFill/>
            <a:ln>
              <a:noFill/>
            </a:ln>
          </p:spPr>
        </p:pic>
        <p:sp>
          <p:nvSpPr>
            <p:cNvPr id="6" name="Google Shape;636;p64">
              <a:extLst>
                <a:ext uri="{FF2B5EF4-FFF2-40B4-BE49-F238E27FC236}">
                  <a16:creationId xmlns:a16="http://schemas.microsoft.com/office/drawing/2014/main" id="{5722B71C-F39D-EA43-A422-3A5E655AD890}"/>
                </a:ext>
              </a:extLst>
            </p:cNvPr>
            <p:cNvSpPr txBox="1"/>
            <p:nvPr/>
          </p:nvSpPr>
          <p:spPr>
            <a:xfrm>
              <a:off x="0" y="2284"/>
              <a:ext cx="3900" cy="12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2400" b="0" i="0" u="none">
                <a:solidFill>
                  <a:srgbClr val="000000"/>
                </a:solidFill>
                <a:latin typeface="Times New Roman"/>
                <a:ea typeface="Times New Roman"/>
                <a:cs typeface="Times New Roman"/>
                <a:sym typeface="Times New Roman"/>
              </a:endParaRPr>
            </a:p>
          </p:txBody>
        </p:sp>
      </p:grpSp>
    </p:spTree>
    <p:extLst>
      <p:ext uri="{BB962C8B-B14F-4D97-AF65-F5344CB8AC3E}">
        <p14:creationId xmlns:p14="http://schemas.microsoft.com/office/powerpoint/2010/main" val="1580565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本章内容</a:t>
            </a:r>
            <a:endParaRPr lang="en-US" dirty="0"/>
          </a:p>
        </p:txBody>
      </p:sp>
      <p:sp>
        <p:nvSpPr>
          <p:cNvPr id="3" name="Content Placeholder 2"/>
          <p:cNvSpPr>
            <a:spLocks noGrp="1"/>
          </p:cNvSpPr>
          <p:nvPr>
            <p:ph idx="1"/>
          </p:nvPr>
        </p:nvSpPr>
        <p:spPr/>
        <p:txBody>
          <a:bodyPr/>
          <a:lstStyle/>
          <a:p>
            <a:r>
              <a:rPr lang="en-US" altLang="zh-CN" dirty="0"/>
              <a:t>2.1.</a:t>
            </a:r>
            <a:r>
              <a:rPr lang="zh-CN" altLang="en-US" dirty="0"/>
              <a:t>针孔相机</a:t>
            </a:r>
            <a:endParaRPr lang="en-US" altLang="zh-CN" dirty="0"/>
          </a:p>
          <a:p>
            <a:r>
              <a:rPr lang="en-US" altLang="zh-CN" dirty="0">
                <a:solidFill>
                  <a:srgbClr val="00B050"/>
                </a:solidFill>
              </a:rPr>
              <a:t>2.2.</a:t>
            </a:r>
            <a:r>
              <a:rPr lang="zh-CN" altLang="en-US" dirty="0">
                <a:solidFill>
                  <a:srgbClr val="00B050"/>
                </a:solidFill>
              </a:rPr>
              <a:t>透镜</a:t>
            </a:r>
            <a:endParaRPr lang="en-US" dirty="0">
              <a:solidFill>
                <a:srgbClr val="00B050"/>
              </a:solidFill>
            </a:endParaRPr>
          </a:p>
          <a:p>
            <a:r>
              <a:rPr lang="en-US" altLang="zh-CN" dirty="0"/>
              <a:t>2.3.</a:t>
            </a:r>
            <a:r>
              <a:rPr lang="zh-CN" altLang="en-US" dirty="0"/>
              <a:t>几何模型</a:t>
            </a:r>
            <a:endParaRPr lang="en-US" altLang="zh-CN" dirty="0"/>
          </a:p>
          <a:p>
            <a:r>
              <a:rPr lang="en-US" altLang="zh-CN" dirty="0"/>
              <a:t>2.4.</a:t>
            </a:r>
            <a:r>
              <a:rPr lang="zh-CN" altLang="en-US" dirty="0"/>
              <a:t>光照模型</a:t>
            </a:r>
            <a:endParaRPr lang="en-US" altLang="zh-CN" dirty="0"/>
          </a:p>
          <a:p>
            <a:r>
              <a:rPr lang="en-US" altLang="zh-CN" dirty="0"/>
              <a:t>2.5.</a:t>
            </a:r>
            <a:r>
              <a:rPr lang="zh-CN" altLang="en-US" dirty="0"/>
              <a:t>感光元件</a:t>
            </a:r>
            <a:endParaRPr lang="en-US" altLang="zh-CN" dirty="0"/>
          </a:p>
          <a:p>
            <a:r>
              <a:rPr lang="en-US" altLang="zh-CN" dirty="0"/>
              <a:t>2.6.</a:t>
            </a:r>
            <a:r>
              <a:rPr lang="zh-CN" altLang="en-US" dirty="0"/>
              <a:t>色彩空间</a:t>
            </a:r>
            <a:endParaRPr lang="en-US" altLang="zh-CN" dirty="0"/>
          </a:p>
          <a:p>
            <a:r>
              <a:rPr lang="en-US" altLang="zh-CN" dirty="0"/>
              <a:t>2.7.</a:t>
            </a:r>
            <a:r>
              <a:rPr lang="zh-CN" altLang="en-US" dirty="0"/>
              <a:t>相机标定</a:t>
            </a:r>
            <a:endParaRPr lang="en-US" altLang="zh-CN" dirty="0"/>
          </a:p>
          <a:p>
            <a:pPr marL="0" indent="0">
              <a:buNone/>
            </a:pPr>
            <a:endParaRPr lang="en-US" altLang="zh-CN" dirty="0"/>
          </a:p>
        </p:txBody>
      </p:sp>
    </p:spTree>
    <p:extLst>
      <p:ext uri="{BB962C8B-B14F-4D97-AF65-F5344CB8AC3E}">
        <p14:creationId xmlns:p14="http://schemas.microsoft.com/office/powerpoint/2010/main" val="685525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940F6-A449-E948-9000-3CC55E5F66AC}"/>
              </a:ext>
            </a:extLst>
          </p:cNvPr>
          <p:cNvSpPr>
            <a:spLocks noGrp="1"/>
          </p:cNvSpPr>
          <p:nvPr>
            <p:ph type="title"/>
          </p:nvPr>
        </p:nvSpPr>
        <p:spPr/>
        <p:txBody>
          <a:bodyPr/>
          <a:lstStyle/>
          <a:p>
            <a:r>
              <a:rPr kumimoji="1" lang="en-US" altLang="zh-CN" dirty="0"/>
              <a:t>2.2</a:t>
            </a:r>
            <a:r>
              <a:rPr kumimoji="1" lang="zh-CN" altLang="en-US" dirty="0"/>
              <a:t>透镜</a:t>
            </a:r>
          </a:p>
        </p:txBody>
      </p:sp>
      <p:sp>
        <p:nvSpPr>
          <p:cNvPr id="3" name="内容占位符 2">
            <a:extLst>
              <a:ext uri="{FF2B5EF4-FFF2-40B4-BE49-F238E27FC236}">
                <a16:creationId xmlns:a16="http://schemas.microsoft.com/office/drawing/2014/main" id="{A039E355-B87C-F844-8801-C5014C574CE4}"/>
              </a:ext>
            </a:extLst>
          </p:cNvPr>
          <p:cNvSpPr>
            <a:spLocks noGrp="1"/>
          </p:cNvSpPr>
          <p:nvPr>
            <p:ph idx="1"/>
          </p:nvPr>
        </p:nvSpPr>
        <p:spPr/>
        <p:txBody>
          <a:bodyPr>
            <a:normAutofit lnSpcReduction="10000"/>
          </a:bodyPr>
          <a:lstStyle/>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zh-CN" altLang="en-US" dirty="0"/>
              <a:t>透镜能将光线聚焦于相面上某一点</a:t>
            </a:r>
          </a:p>
        </p:txBody>
      </p:sp>
      <p:pic>
        <p:nvPicPr>
          <p:cNvPr id="4" name="图片 3">
            <a:extLst>
              <a:ext uri="{FF2B5EF4-FFF2-40B4-BE49-F238E27FC236}">
                <a16:creationId xmlns:a16="http://schemas.microsoft.com/office/drawing/2014/main" id="{7B94A00D-F073-D440-AB1F-4115369C4899}"/>
              </a:ext>
            </a:extLst>
          </p:cNvPr>
          <p:cNvPicPr>
            <a:picLocks noChangeAspect="1"/>
          </p:cNvPicPr>
          <p:nvPr/>
        </p:nvPicPr>
        <p:blipFill>
          <a:blip r:embed="rId2"/>
          <a:stretch>
            <a:fillRect/>
          </a:stretch>
        </p:blipFill>
        <p:spPr>
          <a:xfrm>
            <a:off x="76200" y="1567180"/>
            <a:ext cx="8610600" cy="3683074"/>
          </a:xfrm>
          <a:prstGeom prst="rect">
            <a:avLst/>
          </a:prstGeom>
        </p:spPr>
      </p:pic>
    </p:spTree>
    <p:extLst>
      <p:ext uri="{BB962C8B-B14F-4D97-AF65-F5344CB8AC3E}">
        <p14:creationId xmlns:p14="http://schemas.microsoft.com/office/powerpoint/2010/main" val="4050307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940F6-A449-E948-9000-3CC55E5F66AC}"/>
              </a:ext>
            </a:extLst>
          </p:cNvPr>
          <p:cNvSpPr>
            <a:spLocks noGrp="1"/>
          </p:cNvSpPr>
          <p:nvPr>
            <p:ph type="title"/>
          </p:nvPr>
        </p:nvSpPr>
        <p:spPr/>
        <p:txBody>
          <a:bodyPr/>
          <a:lstStyle/>
          <a:p>
            <a:r>
              <a:rPr kumimoji="1" lang="en-US" altLang="zh-CN" dirty="0"/>
              <a:t>2.2</a:t>
            </a:r>
            <a:r>
              <a:rPr kumimoji="1" lang="zh-CN" altLang="en-US" dirty="0"/>
              <a:t>透镜</a:t>
            </a:r>
          </a:p>
        </p:txBody>
      </p:sp>
      <p:sp>
        <p:nvSpPr>
          <p:cNvPr id="3" name="内容占位符 2">
            <a:extLst>
              <a:ext uri="{FF2B5EF4-FFF2-40B4-BE49-F238E27FC236}">
                <a16:creationId xmlns:a16="http://schemas.microsoft.com/office/drawing/2014/main" id="{A039E355-B87C-F844-8801-C5014C574CE4}"/>
              </a:ext>
            </a:extLst>
          </p:cNvPr>
          <p:cNvSpPr>
            <a:spLocks noGrp="1"/>
          </p:cNvSpPr>
          <p:nvPr>
            <p:ph idx="1"/>
          </p:nvPr>
        </p:nvSpPr>
        <p:spPr/>
        <p:txBody>
          <a:bodyPr/>
          <a:lstStyle/>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zh-CN" altLang="en-US" dirty="0"/>
              <a:t>并非所有的点都能聚焦</a:t>
            </a:r>
          </a:p>
        </p:txBody>
      </p:sp>
      <p:pic>
        <p:nvPicPr>
          <p:cNvPr id="4" name="图片 3">
            <a:extLst>
              <a:ext uri="{FF2B5EF4-FFF2-40B4-BE49-F238E27FC236}">
                <a16:creationId xmlns:a16="http://schemas.microsoft.com/office/drawing/2014/main" id="{63506C9B-BB42-8A40-9C5F-FE3EA6E1B7D4}"/>
              </a:ext>
            </a:extLst>
          </p:cNvPr>
          <p:cNvPicPr>
            <a:picLocks noChangeAspect="1"/>
          </p:cNvPicPr>
          <p:nvPr/>
        </p:nvPicPr>
        <p:blipFill>
          <a:blip r:embed="rId2"/>
          <a:stretch>
            <a:fillRect/>
          </a:stretch>
        </p:blipFill>
        <p:spPr>
          <a:xfrm>
            <a:off x="-15240" y="1610360"/>
            <a:ext cx="9144000" cy="3331445"/>
          </a:xfrm>
          <a:prstGeom prst="rect">
            <a:avLst/>
          </a:prstGeom>
        </p:spPr>
      </p:pic>
    </p:spTree>
    <p:extLst>
      <p:ext uri="{BB962C8B-B14F-4D97-AF65-F5344CB8AC3E}">
        <p14:creationId xmlns:p14="http://schemas.microsoft.com/office/powerpoint/2010/main" val="2802509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F819E3-873E-D841-B6B5-790A449F6BC7}"/>
              </a:ext>
            </a:extLst>
          </p:cNvPr>
          <p:cNvSpPr>
            <a:spLocks noGrp="1"/>
          </p:cNvSpPr>
          <p:nvPr>
            <p:ph type="title"/>
          </p:nvPr>
        </p:nvSpPr>
        <p:spPr/>
        <p:txBody>
          <a:bodyPr/>
          <a:lstStyle/>
          <a:p>
            <a:r>
              <a:rPr kumimoji="1" lang="zh-CN" altLang="en-US" dirty="0"/>
              <a:t>图像形成</a:t>
            </a:r>
          </a:p>
        </p:txBody>
      </p:sp>
      <p:sp>
        <p:nvSpPr>
          <p:cNvPr id="3" name="内容占位符 2">
            <a:extLst>
              <a:ext uri="{FF2B5EF4-FFF2-40B4-BE49-F238E27FC236}">
                <a16:creationId xmlns:a16="http://schemas.microsoft.com/office/drawing/2014/main" id="{55B8AE0D-3A89-B94F-B86A-F80993843384}"/>
              </a:ext>
            </a:extLst>
          </p:cNvPr>
          <p:cNvSpPr>
            <a:spLocks noGrp="1"/>
          </p:cNvSpPr>
          <p:nvPr>
            <p:ph idx="1"/>
          </p:nvPr>
        </p:nvSpPr>
        <p:spPr/>
        <p:txBody>
          <a:bodyPr/>
          <a:lstStyle/>
          <a:p>
            <a:r>
              <a:rPr kumimoji="1" lang="zh-CN" altLang="en-US" dirty="0"/>
              <a:t>问题</a:t>
            </a:r>
            <a:endParaRPr kumimoji="1" lang="en-US" altLang="zh-CN" dirty="0"/>
          </a:p>
          <a:p>
            <a:pPr marL="0" indent="0">
              <a:buNone/>
            </a:pPr>
            <a:r>
              <a:rPr kumimoji="1" lang="zh-CN" altLang="en-US" dirty="0"/>
              <a:t>    如何获得三维世界中物体的图像？</a:t>
            </a:r>
          </a:p>
        </p:txBody>
      </p:sp>
    </p:spTree>
    <p:extLst>
      <p:ext uri="{BB962C8B-B14F-4D97-AF65-F5344CB8AC3E}">
        <p14:creationId xmlns:p14="http://schemas.microsoft.com/office/powerpoint/2010/main" val="293405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940F6-A449-E948-9000-3CC55E5F66AC}"/>
              </a:ext>
            </a:extLst>
          </p:cNvPr>
          <p:cNvSpPr>
            <a:spLocks noGrp="1"/>
          </p:cNvSpPr>
          <p:nvPr>
            <p:ph type="title"/>
          </p:nvPr>
        </p:nvSpPr>
        <p:spPr/>
        <p:txBody>
          <a:bodyPr/>
          <a:lstStyle/>
          <a:p>
            <a:r>
              <a:rPr kumimoji="1" lang="en-US" altLang="zh-CN" dirty="0"/>
              <a:t>2.2</a:t>
            </a:r>
            <a:r>
              <a:rPr kumimoji="1" lang="zh-CN" altLang="en-US" dirty="0"/>
              <a:t>透镜</a:t>
            </a:r>
          </a:p>
        </p:txBody>
      </p:sp>
      <p:sp>
        <p:nvSpPr>
          <p:cNvPr id="3" name="内容占位符 2">
            <a:extLst>
              <a:ext uri="{FF2B5EF4-FFF2-40B4-BE49-F238E27FC236}">
                <a16:creationId xmlns:a16="http://schemas.microsoft.com/office/drawing/2014/main" id="{A039E355-B87C-F844-8801-C5014C574CE4}"/>
              </a:ext>
            </a:extLst>
          </p:cNvPr>
          <p:cNvSpPr>
            <a:spLocks noGrp="1"/>
          </p:cNvSpPr>
          <p:nvPr>
            <p:ph idx="1"/>
          </p:nvPr>
        </p:nvSpPr>
        <p:spPr>
          <a:xfrm>
            <a:off x="457200" y="1752600"/>
            <a:ext cx="8229600" cy="4525963"/>
          </a:xfrm>
        </p:spPr>
        <p:txBody>
          <a:bodyPr>
            <a:normAutofit lnSpcReduction="10000"/>
          </a:bodyPr>
          <a:lstStyle/>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pPr marL="0" indent="0">
              <a:buNone/>
            </a:pPr>
            <a:endParaRPr kumimoji="1" lang="en-US" altLang="zh-CN" dirty="0"/>
          </a:p>
          <a:p>
            <a:r>
              <a:rPr kumimoji="1" lang="zh-CN" altLang="en-US" dirty="0"/>
              <a:t>一定范围能聚焦</a:t>
            </a:r>
            <a:endParaRPr kumimoji="1" lang="en-US" altLang="zh-CN" dirty="0"/>
          </a:p>
          <a:p>
            <a:r>
              <a:rPr kumimoji="1" lang="zh-CN" altLang="en-US" dirty="0"/>
              <a:t>能聚焦的范围</a:t>
            </a:r>
            <a:r>
              <a:rPr kumimoji="1" lang="en-US" altLang="zh-CN" dirty="0"/>
              <a:t>—</a:t>
            </a:r>
            <a:r>
              <a:rPr kumimoji="1" lang="zh-CN" altLang="en-US" dirty="0"/>
              <a:t>景深</a:t>
            </a:r>
          </a:p>
        </p:txBody>
      </p:sp>
      <p:pic>
        <p:nvPicPr>
          <p:cNvPr id="4097" name="Picture 1" descr="page17image60309136">
            <a:extLst>
              <a:ext uri="{FF2B5EF4-FFF2-40B4-BE49-F238E27FC236}">
                <a16:creationId xmlns:a16="http://schemas.microsoft.com/office/drawing/2014/main" id="{E15925D4-09D3-3A40-8B15-0EAD046D1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382078"/>
            <a:ext cx="5105400" cy="340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614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940F6-A449-E948-9000-3CC55E5F66AC}"/>
              </a:ext>
            </a:extLst>
          </p:cNvPr>
          <p:cNvSpPr>
            <a:spLocks noGrp="1"/>
          </p:cNvSpPr>
          <p:nvPr>
            <p:ph type="title"/>
          </p:nvPr>
        </p:nvSpPr>
        <p:spPr/>
        <p:txBody>
          <a:bodyPr/>
          <a:lstStyle/>
          <a:p>
            <a:r>
              <a:rPr kumimoji="1" lang="en-US" altLang="zh-CN" dirty="0"/>
              <a:t>2.2</a:t>
            </a:r>
            <a:r>
              <a:rPr kumimoji="1" lang="zh-CN" altLang="en-US" dirty="0"/>
              <a:t>透镜</a:t>
            </a:r>
          </a:p>
        </p:txBody>
      </p:sp>
      <p:sp>
        <p:nvSpPr>
          <p:cNvPr id="3" name="内容占位符 2">
            <a:extLst>
              <a:ext uri="{FF2B5EF4-FFF2-40B4-BE49-F238E27FC236}">
                <a16:creationId xmlns:a16="http://schemas.microsoft.com/office/drawing/2014/main" id="{A039E355-B87C-F844-8801-C5014C574CE4}"/>
              </a:ext>
            </a:extLst>
          </p:cNvPr>
          <p:cNvSpPr>
            <a:spLocks noGrp="1"/>
          </p:cNvSpPr>
          <p:nvPr>
            <p:ph idx="1"/>
          </p:nvPr>
        </p:nvSpPr>
        <p:spPr/>
        <p:txBody>
          <a:bodyPr/>
          <a:lstStyle/>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pic>
        <p:nvPicPr>
          <p:cNvPr id="4" name="Picture 4" descr="image-lens">
            <a:extLst>
              <a:ext uri="{FF2B5EF4-FFF2-40B4-BE49-F238E27FC236}">
                <a16:creationId xmlns:a16="http://schemas.microsoft.com/office/drawing/2014/main" id="{8F898A50-48DE-6E42-A079-0740CA780586}"/>
              </a:ext>
            </a:extLst>
          </p:cNvPr>
          <p:cNvPicPr>
            <a:picLocks noChangeAspect="1" noChangeArrowheads="1"/>
          </p:cNvPicPr>
          <p:nvPr/>
        </p:nvPicPr>
        <p:blipFill>
          <a:blip r:embed="rId3" cstate="print"/>
          <a:srcRect/>
          <a:stretch>
            <a:fillRect/>
          </a:stretch>
        </p:blipFill>
        <p:spPr bwMode="auto">
          <a:xfrm>
            <a:off x="1449388" y="1600200"/>
            <a:ext cx="5484812" cy="2360612"/>
          </a:xfrm>
          <a:prstGeom prst="rect">
            <a:avLst/>
          </a:prstGeom>
          <a:noFill/>
          <a:ln w="9525">
            <a:noFill/>
            <a:miter lim="800000"/>
            <a:headEnd/>
            <a:tailEnd/>
          </a:ln>
        </p:spPr>
      </p:pic>
      <p:sp>
        <p:nvSpPr>
          <p:cNvPr id="5" name="Oval 6">
            <a:extLst>
              <a:ext uri="{FF2B5EF4-FFF2-40B4-BE49-F238E27FC236}">
                <a16:creationId xmlns:a16="http://schemas.microsoft.com/office/drawing/2014/main" id="{A2EBC12F-28B0-1349-BF29-DFBD9F1DC587}"/>
              </a:ext>
            </a:extLst>
          </p:cNvPr>
          <p:cNvSpPr>
            <a:spLocks noChangeArrowheads="1"/>
          </p:cNvSpPr>
          <p:nvPr/>
        </p:nvSpPr>
        <p:spPr bwMode="auto">
          <a:xfrm>
            <a:off x="1966913" y="2119312"/>
            <a:ext cx="76200" cy="76200"/>
          </a:xfrm>
          <a:prstGeom prst="ellipse">
            <a:avLst/>
          </a:prstGeom>
          <a:solidFill>
            <a:srgbClr val="FF0000"/>
          </a:solidFill>
          <a:ln w="9525">
            <a:solidFill>
              <a:schemeClr val="tx1"/>
            </a:solidFill>
            <a:round/>
            <a:headEnd/>
            <a:tailEnd/>
          </a:ln>
        </p:spPr>
        <p:txBody>
          <a:bodyPr wrap="none" anchor="ctr"/>
          <a:lstStyle/>
          <a:p>
            <a:endParaRPr lang="en-US"/>
          </a:p>
        </p:txBody>
      </p:sp>
      <p:sp>
        <p:nvSpPr>
          <p:cNvPr id="6" name="Line 7">
            <a:extLst>
              <a:ext uri="{FF2B5EF4-FFF2-40B4-BE49-F238E27FC236}">
                <a16:creationId xmlns:a16="http://schemas.microsoft.com/office/drawing/2014/main" id="{8637F01B-4762-DF4E-A89B-A13AE218E848}"/>
              </a:ext>
            </a:extLst>
          </p:cNvPr>
          <p:cNvSpPr>
            <a:spLocks noChangeShapeType="1"/>
          </p:cNvSpPr>
          <p:nvPr/>
        </p:nvSpPr>
        <p:spPr bwMode="auto">
          <a:xfrm>
            <a:off x="4343400" y="2362200"/>
            <a:ext cx="1295400" cy="685800"/>
          </a:xfrm>
          <a:prstGeom prst="line">
            <a:avLst/>
          </a:prstGeom>
          <a:noFill/>
          <a:ln w="19050">
            <a:solidFill>
              <a:srgbClr val="FF0000"/>
            </a:solidFill>
            <a:round/>
            <a:headEnd/>
            <a:tailEnd type="triangle" w="med" len="med"/>
          </a:ln>
        </p:spPr>
        <p:txBody>
          <a:bodyPr/>
          <a:lstStyle/>
          <a:p>
            <a:endParaRPr lang="en-US"/>
          </a:p>
        </p:txBody>
      </p:sp>
      <p:sp>
        <p:nvSpPr>
          <p:cNvPr id="7" name="Oval 8">
            <a:extLst>
              <a:ext uri="{FF2B5EF4-FFF2-40B4-BE49-F238E27FC236}">
                <a16:creationId xmlns:a16="http://schemas.microsoft.com/office/drawing/2014/main" id="{F075FE17-E696-8844-BB61-55A5E4478BE8}"/>
              </a:ext>
            </a:extLst>
          </p:cNvPr>
          <p:cNvSpPr>
            <a:spLocks noChangeArrowheads="1"/>
          </p:cNvSpPr>
          <p:nvPr/>
        </p:nvSpPr>
        <p:spPr bwMode="auto">
          <a:xfrm>
            <a:off x="4267200" y="2971800"/>
            <a:ext cx="88900" cy="88900"/>
          </a:xfrm>
          <a:prstGeom prst="ellipse">
            <a:avLst/>
          </a:prstGeom>
          <a:solidFill>
            <a:schemeClr val="tx1"/>
          </a:solidFill>
          <a:ln w="9525">
            <a:solidFill>
              <a:schemeClr val="tx1"/>
            </a:solidFill>
            <a:round/>
            <a:headEnd/>
            <a:tailEnd/>
          </a:ln>
        </p:spPr>
        <p:txBody>
          <a:bodyPr wrap="none" anchor="ctr"/>
          <a:lstStyle/>
          <a:p>
            <a:endParaRPr lang="en-US"/>
          </a:p>
        </p:txBody>
      </p:sp>
      <p:sp>
        <p:nvSpPr>
          <p:cNvPr id="8" name="Line 9">
            <a:extLst>
              <a:ext uri="{FF2B5EF4-FFF2-40B4-BE49-F238E27FC236}">
                <a16:creationId xmlns:a16="http://schemas.microsoft.com/office/drawing/2014/main" id="{6814F477-04CA-5140-A192-C67A30B803A6}"/>
              </a:ext>
            </a:extLst>
          </p:cNvPr>
          <p:cNvSpPr>
            <a:spLocks noChangeShapeType="1"/>
          </p:cNvSpPr>
          <p:nvPr/>
        </p:nvSpPr>
        <p:spPr bwMode="auto">
          <a:xfrm flipV="1">
            <a:off x="1981200" y="2133600"/>
            <a:ext cx="2362200" cy="0"/>
          </a:xfrm>
          <a:prstGeom prst="line">
            <a:avLst/>
          </a:prstGeom>
          <a:noFill/>
          <a:ln w="19050">
            <a:solidFill>
              <a:srgbClr val="FF0000"/>
            </a:solidFill>
            <a:round/>
            <a:headEnd/>
            <a:tailEnd/>
          </a:ln>
        </p:spPr>
        <p:txBody>
          <a:bodyPr/>
          <a:lstStyle/>
          <a:p>
            <a:endParaRPr lang="en-US"/>
          </a:p>
        </p:txBody>
      </p:sp>
      <p:sp>
        <p:nvSpPr>
          <p:cNvPr id="9" name="Line 10">
            <a:extLst>
              <a:ext uri="{FF2B5EF4-FFF2-40B4-BE49-F238E27FC236}">
                <a16:creationId xmlns:a16="http://schemas.microsoft.com/office/drawing/2014/main" id="{1D87C924-4A42-E044-ABCD-5CE72125ABBE}"/>
              </a:ext>
            </a:extLst>
          </p:cNvPr>
          <p:cNvSpPr>
            <a:spLocks noChangeShapeType="1"/>
          </p:cNvSpPr>
          <p:nvPr/>
        </p:nvSpPr>
        <p:spPr bwMode="auto">
          <a:xfrm>
            <a:off x="4343400" y="2133600"/>
            <a:ext cx="1295400" cy="914400"/>
          </a:xfrm>
          <a:prstGeom prst="line">
            <a:avLst/>
          </a:prstGeom>
          <a:noFill/>
          <a:ln w="19050">
            <a:solidFill>
              <a:srgbClr val="FF0000"/>
            </a:solidFill>
            <a:round/>
            <a:headEnd/>
            <a:tailEnd type="triangle" w="med" len="med"/>
          </a:ln>
        </p:spPr>
        <p:txBody>
          <a:bodyPr/>
          <a:lstStyle/>
          <a:p>
            <a:endParaRPr lang="en-US"/>
          </a:p>
        </p:txBody>
      </p:sp>
      <p:sp>
        <p:nvSpPr>
          <p:cNvPr id="10" name="Line 11">
            <a:extLst>
              <a:ext uri="{FF2B5EF4-FFF2-40B4-BE49-F238E27FC236}">
                <a16:creationId xmlns:a16="http://schemas.microsoft.com/office/drawing/2014/main" id="{E34F8B33-96D5-5743-8C98-2879917A96F9}"/>
              </a:ext>
            </a:extLst>
          </p:cNvPr>
          <p:cNvSpPr>
            <a:spLocks noChangeShapeType="1"/>
          </p:cNvSpPr>
          <p:nvPr/>
        </p:nvSpPr>
        <p:spPr bwMode="auto">
          <a:xfrm flipV="1">
            <a:off x="1981200" y="2362200"/>
            <a:ext cx="2362200" cy="0"/>
          </a:xfrm>
          <a:prstGeom prst="line">
            <a:avLst/>
          </a:prstGeom>
          <a:noFill/>
          <a:ln w="19050">
            <a:solidFill>
              <a:srgbClr val="FF0000"/>
            </a:solidFill>
            <a:round/>
            <a:headEnd/>
            <a:tailEnd/>
          </a:ln>
        </p:spPr>
        <p:txBody>
          <a:bodyPr/>
          <a:lstStyle/>
          <a:p>
            <a:endParaRPr lang="en-US"/>
          </a:p>
        </p:txBody>
      </p:sp>
      <p:sp>
        <p:nvSpPr>
          <p:cNvPr id="11" name="Line 12">
            <a:extLst>
              <a:ext uri="{FF2B5EF4-FFF2-40B4-BE49-F238E27FC236}">
                <a16:creationId xmlns:a16="http://schemas.microsoft.com/office/drawing/2014/main" id="{D964A6D4-E61D-C643-A257-F315228BF3C0}"/>
              </a:ext>
            </a:extLst>
          </p:cNvPr>
          <p:cNvSpPr>
            <a:spLocks noChangeShapeType="1"/>
          </p:cNvSpPr>
          <p:nvPr/>
        </p:nvSpPr>
        <p:spPr bwMode="auto">
          <a:xfrm flipV="1">
            <a:off x="1981200" y="2590800"/>
            <a:ext cx="2362200" cy="0"/>
          </a:xfrm>
          <a:prstGeom prst="line">
            <a:avLst/>
          </a:prstGeom>
          <a:noFill/>
          <a:ln w="19050">
            <a:solidFill>
              <a:srgbClr val="FF0000"/>
            </a:solidFill>
            <a:round/>
            <a:headEnd/>
            <a:tailEnd/>
          </a:ln>
        </p:spPr>
        <p:txBody>
          <a:bodyPr/>
          <a:lstStyle/>
          <a:p>
            <a:endParaRPr lang="en-US"/>
          </a:p>
        </p:txBody>
      </p:sp>
      <p:sp>
        <p:nvSpPr>
          <p:cNvPr id="12" name="Line 13">
            <a:extLst>
              <a:ext uri="{FF2B5EF4-FFF2-40B4-BE49-F238E27FC236}">
                <a16:creationId xmlns:a16="http://schemas.microsoft.com/office/drawing/2014/main" id="{9E807EB4-4366-9440-9726-9B347E0800B5}"/>
              </a:ext>
            </a:extLst>
          </p:cNvPr>
          <p:cNvSpPr>
            <a:spLocks noChangeShapeType="1"/>
          </p:cNvSpPr>
          <p:nvPr/>
        </p:nvSpPr>
        <p:spPr bwMode="auto">
          <a:xfrm flipV="1">
            <a:off x="1981200" y="2819400"/>
            <a:ext cx="2362200" cy="0"/>
          </a:xfrm>
          <a:prstGeom prst="line">
            <a:avLst/>
          </a:prstGeom>
          <a:noFill/>
          <a:ln w="19050">
            <a:solidFill>
              <a:srgbClr val="FF0000"/>
            </a:solidFill>
            <a:round/>
            <a:headEnd/>
            <a:tailEnd/>
          </a:ln>
        </p:spPr>
        <p:txBody>
          <a:bodyPr/>
          <a:lstStyle/>
          <a:p>
            <a:endParaRPr lang="en-US"/>
          </a:p>
        </p:txBody>
      </p:sp>
      <p:sp>
        <p:nvSpPr>
          <p:cNvPr id="13" name="Line 14">
            <a:extLst>
              <a:ext uri="{FF2B5EF4-FFF2-40B4-BE49-F238E27FC236}">
                <a16:creationId xmlns:a16="http://schemas.microsoft.com/office/drawing/2014/main" id="{56A98D61-2AD9-9D4C-8B24-84E415738002}"/>
              </a:ext>
            </a:extLst>
          </p:cNvPr>
          <p:cNvSpPr>
            <a:spLocks noChangeShapeType="1"/>
          </p:cNvSpPr>
          <p:nvPr/>
        </p:nvSpPr>
        <p:spPr bwMode="auto">
          <a:xfrm flipV="1">
            <a:off x="1981200" y="3048000"/>
            <a:ext cx="3657600" cy="0"/>
          </a:xfrm>
          <a:prstGeom prst="line">
            <a:avLst/>
          </a:prstGeom>
          <a:noFill/>
          <a:ln w="19050">
            <a:solidFill>
              <a:srgbClr val="FF0000"/>
            </a:solidFill>
            <a:round/>
            <a:headEnd/>
            <a:tailEnd/>
          </a:ln>
        </p:spPr>
        <p:txBody>
          <a:bodyPr/>
          <a:lstStyle/>
          <a:p>
            <a:endParaRPr lang="en-US"/>
          </a:p>
        </p:txBody>
      </p:sp>
      <p:sp>
        <p:nvSpPr>
          <p:cNvPr id="14" name="Line 15">
            <a:extLst>
              <a:ext uri="{FF2B5EF4-FFF2-40B4-BE49-F238E27FC236}">
                <a16:creationId xmlns:a16="http://schemas.microsoft.com/office/drawing/2014/main" id="{04606C90-7F99-A441-B2AE-EC8AB854ACF0}"/>
              </a:ext>
            </a:extLst>
          </p:cNvPr>
          <p:cNvSpPr>
            <a:spLocks noChangeShapeType="1"/>
          </p:cNvSpPr>
          <p:nvPr/>
        </p:nvSpPr>
        <p:spPr bwMode="auto">
          <a:xfrm flipV="1">
            <a:off x="1981200" y="3276600"/>
            <a:ext cx="2362200" cy="0"/>
          </a:xfrm>
          <a:prstGeom prst="line">
            <a:avLst/>
          </a:prstGeom>
          <a:noFill/>
          <a:ln w="19050">
            <a:solidFill>
              <a:srgbClr val="FF0000"/>
            </a:solidFill>
            <a:round/>
            <a:headEnd/>
            <a:tailEnd/>
          </a:ln>
        </p:spPr>
        <p:txBody>
          <a:bodyPr/>
          <a:lstStyle/>
          <a:p>
            <a:endParaRPr lang="en-US"/>
          </a:p>
        </p:txBody>
      </p:sp>
      <p:sp>
        <p:nvSpPr>
          <p:cNvPr id="15" name="Line 16">
            <a:extLst>
              <a:ext uri="{FF2B5EF4-FFF2-40B4-BE49-F238E27FC236}">
                <a16:creationId xmlns:a16="http://schemas.microsoft.com/office/drawing/2014/main" id="{FA8C3229-8BB6-DB4E-8158-7D236A795B18}"/>
              </a:ext>
            </a:extLst>
          </p:cNvPr>
          <p:cNvSpPr>
            <a:spLocks noChangeShapeType="1"/>
          </p:cNvSpPr>
          <p:nvPr/>
        </p:nvSpPr>
        <p:spPr bwMode="auto">
          <a:xfrm flipV="1">
            <a:off x="1981200" y="3505200"/>
            <a:ext cx="2362200" cy="0"/>
          </a:xfrm>
          <a:prstGeom prst="line">
            <a:avLst/>
          </a:prstGeom>
          <a:noFill/>
          <a:ln w="19050">
            <a:solidFill>
              <a:srgbClr val="FF0000"/>
            </a:solidFill>
            <a:round/>
            <a:headEnd/>
            <a:tailEnd/>
          </a:ln>
        </p:spPr>
        <p:txBody>
          <a:bodyPr/>
          <a:lstStyle/>
          <a:p>
            <a:endParaRPr lang="en-US"/>
          </a:p>
        </p:txBody>
      </p:sp>
      <p:sp>
        <p:nvSpPr>
          <p:cNvPr id="16" name="Line 17">
            <a:extLst>
              <a:ext uri="{FF2B5EF4-FFF2-40B4-BE49-F238E27FC236}">
                <a16:creationId xmlns:a16="http://schemas.microsoft.com/office/drawing/2014/main" id="{779FEEF6-2101-CE43-B636-3564EEB96EAD}"/>
              </a:ext>
            </a:extLst>
          </p:cNvPr>
          <p:cNvSpPr>
            <a:spLocks noChangeShapeType="1"/>
          </p:cNvSpPr>
          <p:nvPr/>
        </p:nvSpPr>
        <p:spPr bwMode="auto">
          <a:xfrm flipV="1">
            <a:off x="1981200" y="3733800"/>
            <a:ext cx="2362200" cy="0"/>
          </a:xfrm>
          <a:prstGeom prst="line">
            <a:avLst/>
          </a:prstGeom>
          <a:noFill/>
          <a:ln w="19050">
            <a:solidFill>
              <a:srgbClr val="FF0000"/>
            </a:solidFill>
            <a:round/>
            <a:headEnd/>
            <a:tailEnd/>
          </a:ln>
        </p:spPr>
        <p:txBody>
          <a:bodyPr/>
          <a:lstStyle/>
          <a:p>
            <a:endParaRPr lang="en-US"/>
          </a:p>
        </p:txBody>
      </p:sp>
      <p:sp>
        <p:nvSpPr>
          <p:cNvPr id="17" name="Line 18">
            <a:extLst>
              <a:ext uri="{FF2B5EF4-FFF2-40B4-BE49-F238E27FC236}">
                <a16:creationId xmlns:a16="http://schemas.microsoft.com/office/drawing/2014/main" id="{A24E6909-F954-3140-9199-7B00AF6E1D2B}"/>
              </a:ext>
            </a:extLst>
          </p:cNvPr>
          <p:cNvSpPr>
            <a:spLocks noChangeShapeType="1"/>
          </p:cNvSpPr>
          <p:nvPr/>
        </p:nvSpPr>
        <p:spPr bwMode="auto">
          <a:xfrm flipV="1">
            <a:off x="1981200" y="3962400"/>
            <a:ext cx="2362200" cy="0"/>
          </a:xfrm>
          <a:prstGeom prst="line">
            <a:avLst/>
          </a:prstGeom>
          <a:noFill/>
          <a:ln w="19050">
            <a:solidFill>
              <a:srgbClr val="FF0000"/>
            </a:solidFill>
            <a:round/>
            <a:headEnd/>
            <a:tailEnd/>
          </a:ln>
        </p:spPr>
        <p:txBody>
          <a:bodyPr/>
          <a:lstStyle/>
          <a:p>
            <a:endParaRPr lang="en-US"/>
          </a:p>
        </p:txBody>
      </p:sp>
      <p:sp>
        <p:nvSpPr>
          <p:cNvPr id="18" name="Line 19">
            <a:extLst>
              <a:ext uri="{FF2B5EF4-FFF2-40B4-BE49-F238E27FC236}">
                <a16:creationId xmlns:a16="http://schemas.microsoft.com/office/drawing/2014/main" id="{F19565BF-8C9D-E942-B231-5EBB220426F6}"/>
              </a:ext>
            </a:extLst>
          </p:cNvPr>
          <p:cNvSpPr>
            <a:spLocks noChangeShapeType="1"/>
          </p:cNvSpPr>
          <p:nvPr/>
        </p:nvSpPr>
        <p:spPr bwMode="auto">
          <a:xfrm>
            <a:off x="4343400" y="2590800"/>
            <a:ext cx="1295400" cy="457200"/>
          </a:xfrm>
          <a:prstGeom prst="line">
            <a:avLst/>
          </a:prstGeom>
          <a:noFill/>
          <a:ln w="19050">
            <a:solidFill>
              <a:srgbClr val="FF0000"/>
            </a:solidFill>
            <a:round/>
            <a:headEnd/>
            <a:tailEnd type="triangle" w="med" len="med"/>
          </a:ln>
        </p:spPr>
        <p:txBody>
          <a:bodyPr/>
          <a:lstStyle/>
          <a:p>
            <a:endParaRPr lang="en-US"/>
          </a:p>
        </p:txBody>
      </p:sp>
      <p:sp>
        <p:nvSpPr>
          <p:cNvPr id="19" name="Line 20">
            <a:extLst>
              <a:ext uri="{FF2B5EF4-FFF2-40B4-BE49-F238E27FC236}">
                <a16:creationId xmlns:a16="http://schemas.microsoft.com/office/drawing/2014/main" id="{36BC4173-F62F-1C4C-8A4C-4D25CE432D8E}"/>
              </a:ext>
            </a:extLst>
          </p:cNvPr>
          <p:cNvSpPr>
            <a:spLocks noChangeShapeType="1"/>
          </p:cNvSpPr>
          <p:nvPr/>
        </p:nvSpPr>
        <p:spPr bwMode="auto">
          <a:xfrm>
            <a:off x="4343400" y="2819400"/>
            <a:ext cx="1295400" cy="228600"/>
          </a:xfrm>
          <a:prstGeom prst="line">
            <a:avLst/>
          </a:prstGeom>
          <a:noFill/>
          <a:ln w="19050">
            <a:solidFill>
              <a:srgbClr val="FF0000"/>
            </a:solidFill>
            <a:round/>
            <a:headEnd/>
            <a:tailEnd type="triangle" w="med" len="med"/>
          </a:ln>
        </p:spPr>
        <p:txBody>
          <a:bodyPr/>
          <a:lstStyle/>
          <a:p>
            <a:endParaRPr lang="en-US"/>
          </a:p>
        </p:txBody>
      </p:sp>
      <p:sp>
        <p:nvSpPr>
          <p:cNvPr id="20" name="Line 21">
            <a:extLst>
              <a:ext uri="{FF2B5EF4-FFF2-40B4-BE49-F238E27FC236}">
                <a16:creationId xmlns:a16="http://schemas.microsoft.com/office/drawing/2014/main" id="{4AF0EF08-C7B1-5541-AA61-81579F9F3D78}"/>
              </a:ext>
            </a:extLst>
          </p:cNvPr>
          <p:cNvSpPr>
            <a:spLocks noChangeShapeType="1"/>
          </p:cNvSpPr>
          <p:nvPr/>
        </p:nvSpPr>
        <p:spPr bwMode="auto">
          <a:xfrm flipV="1">
            <a:off x="4343400" y="3048000"/>
            <a:ext cx="1295400" cy="685800"/>
          </a:xfrm>
          <a:prstGeom prst="line">
            <a:avLst/>
          </a:prstGeom>
          <a:noFill/>
          <a:ln w="19050">
            <a:solidFill>
              <a:srgbClr val="FF0000"/>
            </a:solidFill>
            <a:round/>
            <a:headEnd/>
            <a:tailEnd type="triangle" w="med" len="med"/>
          </a:ln>
        </p:spPr>
        <p:txBody>
          <a:bodyPr/>
          <a:lstStyle/>
          <a:p>
            <a:endParaRPr lang="en-US"/>
          </a:p>
        </p:txBody>
      </p:sp>
      <p:sp>
        <p:nvSpPr>
          <p:cNvPr id="21" name="Line 22">
            <a:extLst>
              <a:ext uri="{FF2B5EF4-FFF2-40B4-BE49-F238E27FC236}">
                <a16:creationId xmlns:a16="http://schemas.microsoft.com/office/drawing/2014/main" id="{55429AF8-D735-C447-A134-1D7221660D1C}"/>
              </a:ext>
            </a:extLst>
          </p:cNvPr>
          <p:cNvSpPr>
            <a:spLocks noChangeShapeType="1"/>
          </p:cNvSpPr>
          <p:nvPr/>
        </p:nvSpPr>
        <p:spPr bwMode="auto">
          <a:xfrm flipV="1">
            <a:off x="4343400" y="3048000"/>
            <a:ext cx="1295400" cy="914400"/>
          </a:xfrm>
          <a:prstGeom prst="line">
            <a:avLst/>
          </a:prstGeom>
          <a:noFill/>
          <a:ln w="19050">
            <a:solidFill>
              <a:srgbClr val="FF0000"/>
            </a:solidFill>
            <a:round/>
            <a:headEnd/>
            <a:tailEnd type="triangle" w="med" len="med"/>
          </a:ln>
        </p:spPr>
        <p:txBody>
          <a:bodyPr/>
          <a:lstStyle/>
          <a:p>
            <a:endParaRPr lang="en-US"/>
          </a:p>
        </p:txBody>
      </p:sp>
      <p:sp>
        <p:nvSpPr>
          <p:cNvPr id="22" name="Line 23">
            <a:extLst>
              <a:ext uri="{FF2B5EF4-FFF2-40B4-BE49-F238E27FC236}">
                <a16:creationId xmlns:a16="http://schemas.microsoft.com/office/drawing/2014/main" id="{EBD04CCD-628E-9E42-A4AE-347BC5460A74}"/>
              </a:ext>
            </a:extLst>
          </p:cNvPr>
          <p:cNvSpPr>
            <a:spLocks noChangeShapeType="1"/>
          </p:cNvSpPr>
          <p:nvPr/>
        </p:nvSpPr>
        <p:spPr bwMode="auto">
          <a:xfrm flipV="1">
            <a:off x="4343400" y="3048000"/>
            <a:ext cx="1295400" cy="457200"/>
          </a:xfrm>
          <a:prstGeom prst="line">
            <a:avLst/>
          </a:prstGeom>
          <a:noFill/>
          <a:ln w="19050">
            <a:solidFill>
              <a:srgbClr val="FF0000"/>
            </a:solidFill>
            <a:round/>
            <a:headEnd/>
            <a:tailEnd type="triangle" w="med" len="med"/>
          </a:ln>
        </p:spPr>
        <p:txBody>
          <a:bodyPr/>
          <a:lstStyle/>
          <a:p>
            <a:endParaRPr lang="en-US"/>
          </a:p>
        </p:txBody>
      </p:sp>
      <p:sp>
        <p:nvSpPr>
          <p:cNvPr id="23" name="Line 24">
            <a:extLst>
              <a:ext uri="{FF2B5EF4-FFF2-40B4-BE49-F238E27FC236}">
                <a16:creationId xmlns:a16="http://schemas.microsoft.com/office/drawing/2014/main" id="{341C2B13-B458-4444-A710-C1C9963D1D3B}"/>
              </a:ext>
            </a:extLst>
          </p:cNvPr>
          <p:cNvSpPr>
            <a:spLocks noChangeShapeType="1"/>
          </p:cNvSpPr>
          <p:nvPr/>
        </p:nvSpPr>
        <p:spPr bwMode="auto">
          <a:xfrm flipV="1">
            <a:off x="4343400" y="3048000"/>
            <a:ext cx="1295400" cy="228600"/>
          </a:xfrm>
          <a:prstGeom prst="line">
            <a:avLst/>
          </a:prstGeom>
          <a:noFill/>
          <a:ln w="19050">
            <a:solidFill>
              <a:srgbClr val="FF0000"/>
            </a:solidFill>
            <a:round/>
            <a:headEnd/>
            <a:tailEnd type="triangle" w="med" len="med"/>
          </a:ln>
        </p:spPr>
        <p:txBody>
          <a:bodyPr/>
          <a:lstStyle/>
          <a:p>
            <a:endParaRPr lang="en-US"/>
          </a:p>
        </p:txBody>
      </p:sp>
      <p:sp>
        <p:nvSpPr>
          <p:cNvPr id="24" name="Oval 25">
            <a:extLst>
              <a:ext uri="{FF2B5EF4-FFF2-40B4-BE49-F238E27FC236}">
                <a16:creationId xmlns:a16="http://schemas.microsoft.com/office/drawing/2014/main" id="{C13B0105-CCD8-1D42-B69F-C6A0361A5490}"/>
              </a:ext>
            </a:extLst>
          </p:cNvPr>
          <p:cNvSpPr>
            <a:spLocks noChangeArrowheads="1"/>
          </p:cNvSpPr>
          <p:nvPr/>
        </p:nvSpPr>
        <p:spPr bwMode="auto">
          <a:xfrm>
            <a:off x="5562600" y="2971800"/>
            <a:ext cx="88900" cy="88900"/>
          </a:xfrm>
          <a:prstGeom prst="ellipse">
            <a:avLst/>
          </a:prstGeom>
          <a:solidFill>
            <a:schemeClr val="tx1"/>
          </a:solidFill>
          <a:ln w="9525">
            <a:solidFill>
              <a:schemeClr val="tx1"/>
            </a:solidFill>
            <a:round/>
            <a:headEnd/>
            <a:tailEnd/>
          </a:ln>
        </p:spPr>
        <p:txBody>
          <a:bodyPr wrap="none" anchor="ctr"/>
          <a:lstStyle/>
          <a:p>
            <a:endParaRPr lang="en-US"/>
          </a:p>
        </p:txBody>
      </p:sp>
      <p:sp>
        <p:nvSpPr>
          <p:cNvPr id="25" name="Text Box 26">
            <a:extLst>
              <a:ext uri="{FF2B5EF4-FFF2-40B4-BE49-F238E27FC236}">
                <a16:creationId xmlns:a16="http://schemas.microsoft.com/office/drawing/2014/main" id="{23220A22-A855-0D4A-92E0-B6C252F564D7}"/>
              </a:ext>
            </a:extLst>
          </p:cNvPr>
          <p:cNvSpPr txBox="1">
            <a:spLocks noChangeArrowheads="1"/>
          </p:cNvSpPr>
          <p:nvPr/>
        </p:nvSpPr>
        <p:spPr bwMode="auto">
          <a:xfrm>
            <a:off x="5562600" y="2366546"/>
            <a:ext cx="595035" cy="338554"/>
          </a:xfrm>
          <a:prstGeom prst="rect">
            <a:avLst/>
          </a:prstGeom>
          <a:noFill/>
          <a:ln w="9525">
            <a:noFill/>
            <a:miter lim="800000"/>
            <a:headEnd/>
            <a:tailEnd/>
          </a:ln>
        </p:spPr>
        <p:txBody>
          <a:bodyPr wrap="none">
            <a:spAutoFit/>
          </a:bodyPr>
          <a:lstStyle/>
          <a:p>
            <a:pPr eaLnBrk="0" hangingPunct="0"/>
            <a:r>
              <a:rPr lang="zh-CN" altLang="en-US" sz="1600" dirty="0">
                <a:cs typeface="Arial" charset="0"/>
              </a:rPr>
              <a:t>焦点</a:t>
            </a:r>
            <a:endParaRPr lang="en-US" sz="1600" dirty="0">
              <a:cs typeface="Arial" charset="0"/>
            </a:endParaRPr>
          </a:p>
        </p:txBody>
      </p:sp>
      <p:sp>
        <p:nvSpPr>
          <p:cNvPr id="26" name="Line 27">
            <a:extLst>
              <a:ext uri="{FF2B5EF4-FFF2-40B4-BE49-F238E27FC236}">
                <a16:creationId xmlns:a16="http://schemas.microsoft.com/office/drawing/2014/main" id="{25E4069B-8DB8-DB49-9B95-359DEBD2F250}"/>
              </a:ext>
            </a:extLst>
          </p:cNvPr>
          <p:cNvSpPr>
            <a:spLocks noChangeShapeType="1"/>
          </p:cNvSpPr>
          <p:nvPr/>
        </p:nvSpPr>
        <p:spPr bwMode="auto">
          <a:xfrm>
            <a:off x="5638800" y="2971800"/>
            <a:ext cx="0" cy="1219200"/>
          </a:xfrm>
          <a:prstGeom prst="line">
            <a:avLst/>
          </a:prstGeom>
          <a:noFill/>
          <a:ln w="9525">
            <a:solidFill>
              <a:schemeClr val="tx1"/>
            </a:solidFill>
            <a:round/>
            <a:headEnd/>
            <a:tailEnd/>
          </a:ln>
        </p:spPr>
        <p:txBody>
          <a:bodyPr/>
          <a:lstStyle/>
          <a:p>
            <a:endParaRPr lang="en-US"/>
          </a:p>
        </p:txBody>
      </p:sp>
      <p:sp>
        <p:nvSpPr>
          <p:cNvPr id="27" name="Line 28">
            <a:extLst>
              <a:ext uri="{FF2B5EF4-FFF2-40B4-BE49-F238E27FC236}">
                <a16:creationId xmlns:a16="http://schemas.microsoft.com/office/drawing/2014/main" id="{E543D142-1E10-1945-8772-C2AA97B07D44}"/>
              </a:ext>
            </a:extLst>
          </p:cNvPr>
          <p:cNvSpPr>
            <a:spLocks noChangeShapeType="1"/>
          </p:cNvSpPr>
          <p:nvPr/>
        </p:nvSpPr>
        <p:spPr bwMode="auto">
          <a:xfrm flipH="1">
            <a:off x="4343400" y="3962400"/>
            <a:ext cx="533400" cy="0"/>
          </a:xfrm>
          <a:prstGeom prst="line">
            <a:avLst/>
          </a:prstGeom>
          <a:noFill/>
          <a:ln w="9525">
            <a:solidFill>
              <a:schemeClr val="tx1"/>
            </a:solidFill>
            <a:round/>
            <a:headEnd/>
            <a:tailEnd type="triangle" w="med" len="med"/>
          </a:ln>
        </p:spPr>
        <p:txBody>
          <a:bodyPr/>
          <a:lstStyle/>
          <a:p>
            <a:endParaRPr lang="en-US"/>
          </a:p>
        </p:txBody>
      </p:sp>
      <p:sp>
        <p:nvSpPr>
          <p:cNvPr id="28" name="Line 29">
            <a:extLst>
              <a:ext uri="{FF2B5EF4-FFF2-40B4-BE49-F238E27FC236}">
                <a16:creationId xmlns:a16="http://schemas.microsoft.com/office/drawing/2014/main" id="{436DAF32-4D54-DA4D-B842-DF810F831F1E}"/>
              </a:ext>
            </a:extLst>
          </p:cNvPr>
          <p:cNvSpPr>
            <a:spLocks noChangeShapeType="1"/>
          </p:cNvSpPr>
          <p:nvPr/>
        </p:nvSpPr>
        <p:spPr bwMode="auto">
          <a:xfrm>
            <a:off x="5181600" y="3962400"/>
            <a:ext cx="457200" cy="0"/>
          </a:xfrm>
          <a:prstGeom prst="line">
            <a:avLst/>
          </a:prstGeom>
          <a:noFill/>
          <a:ln w="9525">
            <a:solidFill>
              <a:schemeClr val="tx1"/>
            </a:solidFill>
            <a:round/>
            <a:headEnd/>
            <a:tailEnd type="triangle" w="med" len="med"/>
          </a:ln>
        </p:spPr>
        <p:txBody>
          <a:bodyPr/>
          <a:lstStyle/>
          <a:p>
            <a:endParaRPr lang="en-US"/>
          </a:p>
        </p:txBody>
      </p:sp>
      <p:sp>
        <p:nvSpPr>
          <p:cNvPr id="29" name="Line 30">
            <a:extLst>
              <a:ext uri="{FF2B5EF4-FFF2-40B4-BE49-F238E27FC236}">
                <a16:creationId xmlns:a16="http://schemas.microsoft.com/office/drawing/2014/main" id="{4164843A-8D50-5A4D-B1E7-EAF54B6A5D9B}"/>
              </a:ext>
            </a:extLst>
          </p:cNvPr>
          <p:cNvSpPr>
            <a:spLocks noChangeShapeType="1"/>
          </p:cNvSpPr>
          <p:nvPr/>
        </p:nvSpPr>
        <p:spPr bwMode="auto">
          <a:xfrm>
            <a:off x="4343400" y="3048000"/>
            <a:ext cx="0" cy="1143000"/>
          </a:xfrm>
          <a:prstGeom prst="line">
            <a:avLst/>
          </a:prstGeom>
          <a:noFill/>
          <a:ln w="9525">
            <a:solidFill>
              <a:schemeClr val="tx1"/>
            </a:solidFill>
            <a:round/>
            <a:headEnd/>
            <a:tailEnd/>
          </a:ln>
        </p:spPr>
        <p:txBody>
          <a:bodyPr/>
          <a:lstStyle/>
          <a:p>
            <a:endParaRPr lang="en-US"/>
          </a:p>
        </p:txBody>
      </p:sp>
      <p:sp>
        <p:nvSpPr>
          <p:cNvPr id="30" name="Text Box 31">
            <a:extLst>
              <a:ext uri="{FF2B5EF4-FFF2-40B4-BE49-F238E27FC236}">
                <a16:creationId xmlns:a16="http://schemas.microsoft.com/office/drawing/2014/main" id="{81ED6F6D-E02C-FF45-A889-7594DE5D343E}"/>
              </a:ext>
            </a:extLst>
          </p:cNvPr>
          <p:cNvSpPr txBox="1">
            <a:spLocks noChangeArrowheads="1"/>
          </p:cNvSpPr>
          <p:nvPr/>
        </p:nvSpPr>
        <p:spPr bwMode="auto">
          <a:xfrm>
            <a:off x="4895850" y="3657600"/>
            <a:ext cx="285750" cy="457200"/>
          </a:xfrm>
          <a:prstGeom prst="rect">
            <a:avLst/>
          </a:prstGeom>
          <a:noFill/>
          <a:ln w="9525">
            <a:noFill/>
            <a:miter lim="800000"/>
            <a:headEnd/>
            <a:tailEnd/>
          </a:ln>
        </p:spPr>
        <p:txBody>
          <a:bodyPr wrap="none">
            <a:spAutoFit/>
          </a:bodyPr>
          <a:lstStyle/>
          <a:p>
            <a:pPr eaLnBrk="0" hangingPunct="0"/>
            <a:r>
              <a:rPr lang="en-US" sz="2400" b="1" i="1">
                <a:cs typeface="Arial" charset="0"/>
              </a:rPr>
              <a:t>f</a:t>
            </a:r>
          </a:p>
        </p:txBody>
      </p:sp>
      <p:sp>
        <p:nvSpPr>
          <p:cNvPr id="31" name="Line 32">
            <a:extLst>
              <a:ext uri="{FF2B5EF4-FFF2-40B4-BE49-F238E27FC236}">
                <a16:creationId xmlns:a16="http://schemas.microsoft.com/office/drawing/2014/main" id="{4E6ECCA0-A9E2-054B-AE15-DAF5FDFFB100}"/>
              </a:ext>
            </a:extLst>
          </p:cNvPr>
          <p:cNvSpPr>
            <a:spLocks noChangeShapeType="1"/>
          </p:cNvSpPr>
          <p:nvPr/>
        </p:nvSpPr>
        <p:spPr bwMode="auto">
          <a:xfrm flipH="1">
            <a:off x="5638800" y="2667000"/>
            <a:ext cx="228600" cy="304800"/>
          </a:xfrm>
          <a:prstGeom prst="line">
            <a:avLst/>
          </a:prstGeom>
          <a:noFill/>
          <a:ln w="9525">
            <a:solidFill>
              <a:schemeClr val="tx1"/>
            </a:solidFill>
            <a:round/>
            <a:headEnd/>
            <a:tailEnd type="triangle" w="med" len="med"/>
          </a:ln>
        </p:spPr>
        <p:txBody>
          <a:bodyPr/>
          <a:lstStyle/>
          <a:p>
            <a:endParaRPr lang="en-US"/>
          </a:p>
        </p:txBody>
      </p:sp>
      <p:sp>
        <p:nvSpPr>
          <p:cNvPr id="32" name="Rectangle 3">
            <a:extLst>
              <a:ext uri="{FF2B5EF4-FFF2-40B4-BE49-F238E27FC236}">
                <a16:creationId xmlns:a16="http://schemas.microsoft.com/office/drawing/2014/main" id="{74EBFAFF-60EE-734E-B1EF-F15E264A6D01}"/>
              </a:ext>
            </a:extLst>
          </p:cNvPr>
          <p:cNvSpPr txBox="1">
            <a:spLocks noChangeArrowheads="1"/>
          </p:cNvSpPr>
          <p:nvPr/>
        </p:nvSpPr>
        <p:spPr bwMode="auto">
          <a:xfrm>
            <a:off x="685800" y="4411980"/>
            <a:ext cx="7772400" cy="1524000"/>
          </a:xfrm>
          <a:prstGeom prst="rect">
            <a:avLst/>
          </a:prstGeom>
          <a:noFill/>
          <a:ln w="9525">
            <a:noFill/>
            <a:miter lim="800000"/>
            <a:headEnd/>
            <a:tailEnd/>
          </a:ln>
        </p:spPr>
        <p:txBody>
          <a:bodyPr/>
          <a:lstStyle/>
          <a:p>
            <a:pPr marL="342900" indent="-342900" eaLnBrk="0" hangingPunct="0">
              <a:spcBef>
                <a:spcPct val="20000"/>
              </a:spcBef>
              <a:buFontTx/>
              <a:buChar char="•"/>
              <a:defRPr/>
            </a:pPr>
            <a:r>
              <a:rPr lang="zh-CN" altLang="en-US" sz="2400" kern="0" dirty="0">
                <a:latin typeface="+mn-lt"/>
              </a:rPr>
              <a:t>透镜将光线聚焦于相面之上</a:t>
            </a:r>
            <a:endParaRPr lang="en-US" sz="2400" kern="0" dirty="0">
              <a:latin typeface="+mn-lt"/>
            </a:endParaRPr>
          </a:p>
          <a:p>
            <a:pPr marL="742950" lvl="1" indent="-285750" eaLnBrk="0" hangingPunct="0">
              <a:spcBef>
                <a:spcPct val="20000"/>
              </a:spcBef>
              <a:buFontTx/>
              <a:buChar char="–"/>
              <a:defRPr/>
            </a:pPr>
            <a:r>
              <a:rPr lang="zh-CN" altLang="en-US" sz="2400" kern="0" dirty="0">
                <a:latin typeface="+mn-lt"/>
              </a:rPr>
              <a:t>经过中心的光线是直线</a:t>
            </a:r>
            <a:endParaRPr lang="en-US" sz="2400" kern="0" dirty="0">
              <a:latin typeface="+mn-lt"/>
            </a:endParaRPr>
          </a:p>
          <a:p>
            <a:pPr marL="742950" lvl="1" indent="-285750" eaLnBrk="0" hangingPunct="0">
              <a:spcBef>
                <a:spcPct val="20000"/>
              </a:spcBef>
              <a:buFontTx/>
              <a:buChar char="–"/>
              <a:defRPr/>
            </a:pPr>
            <a:r>
              <a:rPr lang="zh-CN" altLang="en-US" sz="2400" kern="0" dirty="0">
                <a:latin typeface="+mn-lt"/>
              </a:rPr>
              <a:t>所有平行光线聚焦于距离为</a:t>
            </a:r>
            <a:r>
              <a:rPr lang="en-US" altLang="zh-CN" sz="2400" i="1" kern="0" dirty="0"/>
              <a:t>f</a:t>
            </a:r>
            <a:r>
              <a:rPr lang="zh-CN" altLang="en-US" sz="2400" kern="0" dirty="0"/>
              <a:t>上的</a:t>
            </a:r>
            <a:r>
              <a:rPr lang="zh-CN" altLang="en-US" sz="2400" kern="0" dirty="0">
                <a:latin typeface="+mn-lt"/>
              </a:rPr>
              <a:t>一点</a:t>
            </a:r>
            <a:endParaRPr lang="en-US" sz="2800" i="1" kern="0" dirty="0">
              <a:latin typeface="+mn-lt"/>
            </a:endParaRPr>
          </a:p>
        </p:txBody>
      </p:sp>
    </p:spTree>
    <p:extLst>
      <p:ext uri="{BB962C8B-B14F-4D97-AF65-F5344CB8AC3E}">
        <p14:creationId xmlns:p14="http://schemas.microsoft.com/office/powerpoint/2010/main" val="4211696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46088" y="0"/>
            <a:ext cx="8229600" cy="1143000"/>
          </a:xfrm>
        </p:spPr>
        <p:txBody>
          <a:bodyPr/>
          <a:lstStyle/>
          <a:p>
            <a:r>
              <a:rPr kumimoji="1" lang="en-US" altLang="zh-CN" dirty="0"/>
              <a:t>2.2</a:t>
            </a:r>
            <a:r>
              <a:rPr kumimoji="1" lang="zh-CN" altLang="en-US" dirty="0"/>
              <a:t>透镜</a:t>
            </a:r>
            <a:endParaRPr lang="en-US" dirty="0"/>
          </a:p>
        </p:txBody>
      </p:sp>
      <p:pic>
        <p:nvPicPr>
          <p:cNvPr id="37891" name="Picture 4"/>
          <p:cNvPicPr>
            <a:picLocks noChangeAspect="1" noChangeArrowheads="1"/>
          </p:cNvPicPr>
          <p:nvPr/>
        </p:nvPicPr>
        <p:blipFill>
          <a:blip r:embed="rId3" cstate="print"/>
          <a:srcRect l="40356" t="19336" r="14166" b="14827"/>
          <a:stretch>
            <a:fillRect/>
          </a:stretch>
        </p:blipFill>
        <p:spPr bwMode="auto">
          <a:xfrm>
            <a:off x="2016125" y="1238250"/>
            <a:ext cx="5329238" cy="4716463"/>
          </a:xfrm>
          <a:prstGeom prst="rect">
            <a:avLst/>
          </a:prstGeom>
          <a:noFill/>
          <a:ln w="9525">
            <a:noFill/>
            <a:miter lim="800000"/>
            <a:headEnd/>
            <a:tailEnd/>
          </a:ln>
        </p:spPr>
      </p:pic>
      <p:sp>
        <p:nvSpPr>
          <p:cNvPr id="4" name="Text Box 19"/>
          <p:cNvSpPr txBox="1">
            <a:spLocks noChangeArrowheads="1"/>
          </p:cNvSpPr>
          <p:nvPr/>
        </p:nvSpPr>
        <p:spPr bwMode="auto">
          <a:xfrm>
            <a:off x="8226698" y="6581001"/>
            <a:ext cx="917302" cy="276999"/>
          </a:xfrm>
          <a:prstGeom prst="rect">
            <a:avLst/>
          </a:prstGeom>
          <a:noFill/>
          <a:ln w="9525">
            <a:noFill/>
            <a:miter lim="800000"/>
            <a:headEnd/>
            <a:tailEnd/>
          </a:ln>
        </p:spPr>
        <p:txBody>
          <a:bodyPr wrap="none">
            <a:spAutoFit/>
          </a:bodyPr>
          <a:lstStyle/>
          <a:p>
            <a:pPr eaLnBrk="0" hangingPunct="0"/>
            <a:r>
              <a:rPr lang="en-US" sz="1200" dirty="0"/>
              <a:t>K. Grauman</a:t>
            </a:r>
          </a:p>
        </p:txBody>
      </p:sp>
      <p:sp>
        <p:nvSpPr>
          <p:cNvPr id="5" name="Rectangle 3">
            <a:extLst>
              <a:ext uri="{FF2B5EF4-FFF2-40B4-BE49-F238E27FC236}">
                <a16:creationId xmlns:a16="http://schemas.microsoft.com/office/drawing/2014/main" id="{5384B0FA-0AA0-454C-A303-8D72536D5898}"/>
              </a:ext>
            </a:extLst>
          </p:cNvPr>
          <p:cNvSpPr txBox="1">
            <a:spLocks noChangeArrowheads="1"/>
          </p:cNvSpPr>
          <p:nvPr/>
        </p:nvSpPr>
        <p:spPr bwMode="auto">
          <a:xfrm>
            <a:off x="312737" y="2362200"/>
            <a:ext cx="1703388" cy="464820"/>
          </a:xfrm>
          <a:prstGeom prst="rect">
            <a:avLst/>
          </a:prstGeom>
          <a:noFill/>
          <a:ln w="9525">
            <a:noFill/>
            <a:miter lim="800000"/>
            <a:headEnd/>
            <a:tailEnd/>
          </a:ln>
        </p:spPr>
        <p:txBody>
          <a:bodyPr/>
          <a:lstStyle/>
          <a:p>
            <a:pPr eaLnBrk="0" hangingPunct="0">
              <a:spcBef>
                <a:spcPct val="20000"/>
              </a:spcBef>
              <a:defRPr/>
            </a:pPr>
            <a:r>
              <a:rPr lang="zh-CN" altLang="en-US" sz="2800" kern="0" dirty="0">
                <a:latin typeface="+mn-lt"/>
              </a:rPr>
              <a:t>小孔</a:t>
            </a:r>
            <a:endParaRPr lang="en-US" sz="2800" kern="0" dirty="0">
              <a:latin typeface="+mn-lt"/>
            </a:endParaRPr>
          </a:p>
        </p:txBody>
      </p:sp>
      <p:sp>
        <p:nvSpPr>
          <p:cNvPr id="6" name="Rectangle 3">
            <a:extLst>
              <a:ext uri="{FF2B5EF4-FFF2-40B4-BE49-F238E27FC236}">
                <a16:creationId xmlns:a16="http://schemas.microsoft.com/office/drawing/2014/main" id="{BA2B1277-7EC0-8847-8B69-51325DB59D51}"/>
              </a:ext>
            </a:extLst>
          </p:cNvPr>
          <p:cNvSpPr txBox="1">
            <a:spLocks noChangeArrowheads="1"/>
          </p:cNvSpPr>
          <p:nvPr/>
        </p:nvSpPr>
        <p:spPr bwMode="auto">
          <a:xfrm>
            <a:off x="312737" y="4495800"/>
            <a:ext cx="1703388" cy="464820"/>
          </a:xfrm>
          <a:prstGeom prst="rect">
            <a:avLst/>
          </a:prstGeom>
          <a:noFill/>
          <a:ln w="9525">
            <a:noFill/>
            <a:miter lim="800000"/>
            <a:headEnd/>
            <a:tailEnd/>
          </a:ln>
        </p:spPr>
        <p:txBody>
          <a:bodyPr/>
          <a:lstStyle/>
          <a:p>
            <a:pPr eaLnBrk="0" hangingPunct="0">
              <a:spcBef>
                <a:spcPct val="20000"/>
              </a:spcBef>
              <a:defRPr/>
            </a:pPr>
            <a:r>
              <a:rPr lang="zh-CN" altLang="en-US" sz="2800" kern="0" dirty="0"/>
              <a:t>透镜</a:t>
            </a:r>
            <a:endParaRPr lang="en-US" sz="2800" kern="0" dirty="0">
              <a:latin typeface="+mn-lt"/>
            </a:endParaRPr>
          </a:p>
        </p:txBody>
      </p:sp>
    </p:spTree>
    <p:extLst>
      <p:ext uri="{BB962C8B-B14F-4D97-AF65-F5344CB8AC3E}">
        <p14:creationId xmlns:p14="http://schemas.microsoft.com/office/powerpoint/2010/main" val="2025106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940F6-A449-E948-9000-3CC55E5F66AC}"/>
              </a:ext>
            </a:extLst>
          </p:cNvPr>
          <p:cNvSpPr>
            <a:spLocks noGrp="1"/>
          </p:cNvSpPr>
          <p:nvPr>
            <p:ph type="title"/>
          </p:nvPr>
        </p:nvSpPr>
        <p:spPr/>
        <p:txBody>
          <a:bodyPr/>
          <a:lstStyle/>
          <a:p>
            <a:r>
              <a:rPr kumimoji="1" lang="en-US" altLang="zh-CN" dirty="0"/>
              <a:t>2.2</a:t>
            </a:r>
            <a:r>
              <a:rPr kumimoji="1" lang="zh-CN" altLang="en-US" dirty="0"/>
              <a:t>透镜</a:t>
            </a:r>
          </a:p>
        </p:txBody>
      </p:sp>
      <p:sp>
        <p:nvSpPr>
          <p:cNvPr id="3" name="内容占位符 2">
            <a:extLst>
              <a:ext uri="{FF2B5EF4-FFF2-40B4-BE49-F238E27FC236}">
                <a16:creationId xmlns:a16="http://schemas.microsoft.com/office/drawing/2014/main" id="{A039E355-B87C-F844-8801-C5014C574CE4}"/>
              </a:ext>
            </a:extLst>
          </p:cNvPr>
          <p:cNvSpPr>
            <a:spLocks noGrp="1"/>
          </p:cNvSpPr>
          <p:nvPr>
            <p:ph idx="1"/>
          </p:nvPr>
        </p:nvSpPr>
        <p:spPr/>
        <p:txBody>
          <a:bodyPr/>
          <a:lstStyle/>
          <a:p>
            <a:endParaRPr kumimoji="1" lang="zh-CN" altLang="en-US" dirty="0"/>
          </a:p>
        </p:txBody>
      </p:sp>
      <p:pic>
        <p:nvPicPr>
          <p:cNvPr id="4" name="Picture 5" descr="lens_terms2">
            <a:extLst>
              <a:ext uri="{FF2B5EF4-FFF2-40B4-BE49-F238E27FC236}">
                <a16:creationId xmlns:a16="http://schemas.microsoft.com/office/drawing/2014/main" id="{ABBB78AC-25D3-9847-A448-D8E85D2C4F50}"/>
              </a:ext>
            </a:extLst>
          </p:cNvPr>
          <p:cNvPicPr>
            <a:picLocks noChangeAspect="1" noChangeArrowheads="1"/>
          </p:cNvPicPr>
          <p:nvPr/>
        </p:nvPicPr>
        <p:blipFill>
          <a:blip r:embed="rId3" cstate="print"/>
          <a:srcRect/>
          <a:stretch>
            <a:fillRect/>
          </a:stretch>
        </p:blipFill>
        <p:spPr bwMode="auto">
          <a:xfrm>
            <a:off x="1543050" y="2378075"/>
            <a:ext cx="5391150" cy="2879725"/>
          </a:xfrm>
          <a:prstGeom prst="rect">
            <a:avLst/>
          </a:prstGeom>
          <a:noFill/>
          <a:ln w="9525">
            <a:noFill/>
            <a:miter lim="800000"/>
            <a:headEnd/>
            <a:tailEnd/>
          </a:ln>
        </p:spPr>
      </p:pic>
      <p:sp>
        <p:nvSpPr>
          <p:cNvPr id="5" name="Text Box 7">
            <a:extLst>
              <a:ext uri="{FF2B5EF4-FFF2-40B4-BE49-F238E27FC236}">
                <a16:creationId xmlns:a16="http://schemas.microsoft.com/office/drawing/2014/main" id="{5516BA5C-6A03-7E4B-BB39-9C7CB33F1110}"/>
              </a:ext>
            </a:extLst>
          </p:cNvPr>
          <p:cNvSpPr txBox="1">
            <a:spLocks noChangeArrowheads="1"/>
          </p:cNvSpPr>
          <p:nvPr/>
        </p:nvSpPr>
        <p:spPr bwMode="auto">
          <a:xfrm>
            <a:off x="6534150" y="3949700"/>
            <a:ext cx="700833" cy="400110"/>
          </a:xfrm>
          <a:prstGeom prst="rect">
            <a:avLst/>
          </a:prstGeom>
          <a:noFill/>
          <a:ln w="9525">
            <a:noFill/>
            <a:miter lim="800000"/>
            <a:headEnd/>
            <a:tailEnd/>
          </a:ln>
        </p:spPr>
        <p:txBody>
          <a:bodyPr wrap="none">
            <a:spAutoFit/>
          </a:bodyPr>
          <a:lstStyle/>
          <a:p>
            <a:pPr eaLnBrk="0" hangingPunct="0"/>
            <a:r>
              <a:rPr lang="zh-CN" altLang="en-US" sz="2000" b="1" dirty="0"/>
              <a:t>焦点</a:t>
            </a:r>
            <a:endParaRPr lang="en-US" sz="2000" b="1" dirty="0"/>
          </a:p>
        </p:txBody>
      </p:sp>
      <p:sp>
        <p:nvSpPr>
          <p:cNvPr id="6" name="Line 8">
            <a:extLst>
              <a:ext uri="{FF2B5EF4-FFF2-40B4-BE49-F238E27FC236}">
                <a16:creationId xmlns:a16="http://schemas.microsoft.com/office/drawing/2014/main" id="{44590BD4-FCB5-0B4A-BD83-D723C186DD28}"/>
              </a:ext>
            </a:extLst>
          </p:cNvPr>
          <p:cNvSpPr>
            <a:spLocks noChangeShapeType="1"/>
          </p:cNvSpPr>
          <p:nvPr/>
        </p:nvSpPr>
        <p:spPr bwMode="auto">
          <a:xfrm flipH="1" flipV="1">
            <a:off x="6096000" y="3749675"/>
            <a:ext cx="438150" cy="381000"/>
          </a:xfrm>
          <a:prstGeom prst="line">
            <a:avLst/>
          </a:prstGeom>
          <a:noFill/>
          <a:ln w="19050">
            <a:solidFill>
              <a:schemeClr val="tx1"/>
            </a:solidFill>
            <a:round/>
            <a:headEnd/>
            <a:tailEnd type="triangle" w="med" len="med"/>
          </a:ln>
        </p:spPr>
        <p:txBody>
          <a:bodyPr/>
          <a:lstStyle/>
          <a:p>
            <a:endParaRPr lang="en-US"/>
          </a:p>
        </p:txBody>
      </p:sp>
      <p:sp>
        <p:nvSpPr>
          <p:cNvPr id="7" name="Text Box 9">
            <a:extLst>
              <a:ext uri="{FF2B5EF4-FFF2-40B4-BE49-F238E27FC236}">
                <a16:creationId xmlns:a16="http://schemas.microsoft.com/office/drawing/2014/main" id="{FF979E05-87CA-074F-A8FC-CDBEAF2D8805}"/>
              </a:ext>
            </a:extLst>
          </p:cNvPr>
          <p:cNvSpPr txBox="1">
            <a:spLocks noChangeArrowheads="1"/>
          </p:cNvSpPr>
          <p:nvPr/>
        </p:nvSpPr>
        <p:spPr bwMode="auto">
          <a:xfrm>
            <a:off x="5867400" y="3276600"/>
            <a:ext cx="339725" cy="396875"/>
          </a:xfrm>
          <a:prstGeom prst="rect">
            <a:avLst/>
          </a:prstGeom>
          <a:noFill/>
          <a:ln w="9525">
            <a:noFill/>
            <a:miter lim="800000"/>
            <a:headEnd/>
            <a:tailEnd/>
          </a:ln>
        </p:spPr>
        <p:txBody>
          <a:bodyPr wrap="none">
            <a:spAutoFit/>
          </a:bodyPr>
          <a:lstStyle/>
          <a:p>
            <a:pPr eaLnBrk="0" hangingPunct="0"/>
            <a:r>
              <a:rPr lang="en-US" sz="2000" b="1"/>
              <a:t>F</a:t>
            </a:r>
          </a:p>
        </p:txBody>
      </p:sp>
      <p:sp>
        <p:nvSpPr>
          <p:cNvPr id="8" name="Text Box 10">
            <a:extLst>
              <a:ext uri="{FF2B5EF4-FFF2-40B4-BE49-F238E27FC236}">
                <a16:creationId xmlns:a16="http://schemas.microsoft.com/office/drawing/2014/main" id="{A6F65E08-9E76-0F4D-86D7-8D78BB52827C}"/>
              </a:ext>
            </a:extLst>
          </p:cNvPr>
          <p:cNvSpPr txBox="1">
            <a:spLocks noChangeArrowheads="1"/>
          </p:cNvSpPr>
          <p:nvPr/>
        </p:nvSpPr>
        <p:spPr bwMode="auto">
          <a:xfrm>
            <a:off x="2238703" y="4267200"/>
            <a:ext cx="1377300" cy="707886"/>
          </a:xfrm>
          <a:prstGeom prst="rect">
            <a:avLst/>
          </a:prstGeom>
          <a:noFill/>
          <a:ln w="9525">
            <a:noFill/>
            <a:miter lim="800000"/>
            <a:headEnd/>
            <a:tailEnd/>
          </a:ln>
        </p:spPr>
        <p:txBody>
          <a:bodyPr wrap="none">
            <a:spAutoFit/>
          </a:bodyPr>
          <a:lstStyle/>
          <a:p>
            <a:pPr algn="ctr" eaLnBrk="0" hangingPunct="0"/>
            <a:r>
              <a:rPr lang="zh-CN" altLang="en-US" sz="2000" b="1" dirty="0"/>
              <a:t>光学中心</a:t>
            </a:r>
            <a:endParaRPr lang="en-US" altLang="zh-CN" sz="2000" b="1" dirty="0"/>
          </a:p>
          <a:p>
            <a:pPr algn="ctr" eaLnBrk="0" hangingPunct="0"/>
            <a:r>
              <a:rPr lang="en-US" sz="2000" b="1" dirty="0"/>
              <a:t>(</a:t>
            </a:r>
            <a:r>
              <a:rPr lang="zh-CN" altLang="en-US" sz="2000" b="1" dirty="0"/>
              <a:t>投影中心</a:t>
            </a:r>
            <a:r>
              <a:rPr lang="en-US" sz="2000" b="1" dirty="0"/>
              <a:t>)</a:t>
            </a:r>
          </a:p>
        </p:txBody>
      </p:sp>
      <p:sp>
        <p:nvSpPr>
          <p:cNvPr id="9" name="Line 11">
            <a:extLst>
              <a:ext uri="{FF2B5EF4-FFF2-40B4-BE49-F238E27FC236}">
                <a16:creationId xmlns:a16="http://schemas.microsoft.com/office/drawing/2014/main" id="{71C72F5A-88AF-DD40-9D35-30C7E3FF2CA6}"/>
              </a:ext>
            </a:extLst>
          </p:cNvPr>
          <p:cNvSpPr>
            <a:spLocks noChangeShapeType="1"/>
          </p:cNvSpPr>
          <p:nvPr/>
        </p:nvSpPr>
        <p:spPr bwMode="auto">
          <a:xfrm flipV="1">
            <a:off x="3581400" y="3673475"/>
            <a:ext cx="838200" cy="673100"/>
          </a:xfrm>
          <a:prstGeom prst="line">
            <a:avLst/>
          </a:prstGeom>
          <a:noFill/>
          <a:ln w="19050">
            <a:solidFill>
              <a:schemeClr val="tx1"/>
            </a:solidFill>
            <a:round/>
            <a:headEnd/>
            <a:tailEnd type="triangle" w="med" len="med"/>
          </a:ln>
        </p:spPr>
        <p:txBody>
          <a:bodyPr/>
          <a:lstStyle/>
          <a:p>
            <a:endParaRPr lang="en-US"/>
          </a:p>
        </p:txBody>
      </p:sp>
    </p:spTree>
    <p:extLst>
      <p:ext uri="{BB962C8B-B14F-4D97-AF65-F5344CB8AC3E}">
        <p14:creationId xmlns:p14="http://schemas.microsoft.com/office/powerpoint/2010/main" val="1324776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940F6-A449-E948-9000-3CC55E5F66AC}"/>
              </a:ext>
            </a:extLst>
          </p:cNvPr>
          <p:cNvSpPr>
            <a:spLocks noGrp="1"/>
          </p:cNvSpPr>
          <p:nvPr>
            <p:ph type="title"/>
          </p:nvPr>
        </p:nvSpPr>
        <p:spPr/>
        <p:txBody>
          <a:bodyPr/>
          <a:lstStyle/>
          <a:p>
            <a:r>
              <a:rPr kumimoji="1" lang="en-US" altLang="zh-CN" dirty="0"/>
              <a:t>2.2</a:t>
            </a:r>
            <a:r>
              <a:rPr kumimoji="1" lang="zh-CN" altLang="en-US" dirty="0"/>
              <a:t>透镜</a:t>
            </a:r>
          </a:p>
        </p:txBody>
      </p:sp>
      <p:sp>
        <p:nvSpPr>
          <p:cNvPr id="3" name="内容占位符 2">
            <a:extLst>
              <a:ext uri="{FF2B5EF4-FFF2-40B4-BE49-F238E27FC236}">
                <a16:creationId xmlns:a16="http://schemas.microsoft.com/office/drawing/2014/main" id="{A039E355-B87C-F844-8801-C5014C574CE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2028EFE-753A-BB45-BBFC-FA99EA7CC78A}"/>
              </a:ext>
            </a:extLst>
          </p:cNvPr>
          <p:cNvPicPr>
            <a:picLocks noChangeAspect="1"/>
          </p:cNvPicPr>
          <p:nvPr/>
        </p:nvPicPr>
        <p:blipFill>
          <a:blip r:embed="rId3"/>
          <a:stretch>
            <a:fillRect/>
          </a:stretch>
        </p:blipFill>
        <p:spPr>
          <a:xfrm>
            <a:off x="1058054" y="1600200"/>
            <a:ext cx="7027892" cy="4525963"/>
          </a:xfrm>
          <a:prstGeom prst="rect">
            <a:avLst/>
          </a:prstGeom>
        </p:spPr>
      </p:pic>
    </p:spTree>
    <p:extLst>
      <p:ext uri="{BB962C8B-B14F-4D97-AF65-F5344CB8AC3E}">
        <p14:creationId xmlns:p14="http://schemas.microsoft.com/office/powerpoint/2010/main" val="1806872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33338"/>
            <a:ext cx="8229600" cy="1143000"/>
          </a:xfrm>
        </p:spPr>
        <p:txBody>
          <a:bodyPr/>
          <a:lstStyle/>
          <a:p>
            <a:r>
              <a:rPr kumimoji="1" lang="en-US" altLang="zh-CN" dirty="0"/>
              <a:t>2.2</a:t>
            </a:r>
            <a:r>
              <a:rPr kumimoji="1" lang="zh-CN" altLang="en-US" dirty="0"/>
              <a:t>透镜</a:t>
            </a:r>
            <a:endParaRPr lang="en-US" dirty="0"/>
          </a:p>
        </p:txBody>
      </p:sp>
      <p:pic>
        <p:nvPicPr>
          <p:cNvPr id="40963" name="Picture 4"/>
          <p:cNvPicPr>
            <a:picLocks noChangeAspect="1" noChangeArrowheads="1"/>
          </p:cNvPicPr>
          <p:nvPr/>
        </p:nvPicPr>
        <p:blipFill>
          <a:blip r:embed="rId3" cstate="print"/>
          <a:srcRect/>
          <a:stretch>
            <a:fillRect/>
          </a:stretch>
        </p:blipFill>
        <p:spPr bwMode="auto">
          <a:xfrm>
            <a:off x="611188" y="2276475"/>
            <a:ext cx="4537075" cy="2189163"/>
          </a:xfrm>
          <a:prstGeom prst="rect">
            <a:avLst/>
          </a:prstGeom>
          <a:noFill/>
          <a:ln w="9525">
            <a:noFill/>
            <a:miter lim="800000"/>
            <a:headEnd/>
            <a:tailEnd/>
          </a:ln>
        </p:spPr>
      </p:pic>
      <p:sp>
        <p:nvSpPr>
          <p:cNvPr id="40964" name="Text Box 5"/>
          <p:cNvSpPr txBox="1">
            <a:spLocks noChangeArrowheads="1"/>
          </p:cNvSpPr>
          <p:nvPr/>
        </p:nvSpPr>
        <p:spPr bwMode="auto">
          <a:xfrm>
            <a:off x="503238" y="1952625"/>
            <a:ext cx="4357687" cy="366713"/>
          </a:xfrm>
          <a:prstGeom prst="rect">
            <a:avLst/>
          </a:prstGeom>
          <a:noFill/>
          <a:ln w="9525">
            <a:noFill/>
            <a:miter lim="800000"/>
            <a:headEnd/>
            <a:tailEnd/>
          </a:ln>
        </p:spPr>
        <p:txBody>
          <a:bodyPr>
            <a:spAutoFit/>
          </a:bodyPr>
          <a:lstStyle/>
          <a:p>
            <a:pPr algn="ctr">
              <a:spcBef>
                <a:spcPct val="50000"/>
              </a:spcBef>
            </a:pPr>
            <a:r>
              <a:rPr lang="zh-CN" altLang="en-US" dirty="0"/>
              <a:t>细透镜</a:t>
            </a:r>
            <a:endParaRPr lang="en-US" dirty="0"/>
          </a:p>
        </p:txBody>
      </p:sp>
      <p:sp>
        <p:nvSpPr>
          <p:cNvPr id="177158" name="Text Box 6"/>
          <p:cNvSpPr txBox="1">
            <a:spLocks noChangeArrowheads="1"/>
          </p:cNvSpPr>
          <p:nvPr/>
        </p:nvSpPr>
        <p:spPr bwMode="auto">
          <a:xfrm>
            <a:off x="6172200" y="2849811"/>
            <a:ext cx="1698625" cy="1615827"/>
          </a:xfrm>
          <a:prstGeom prst="rect">
            <a:avLst/>
          </a:prstGeom>
          <a:noFill/>
          <a:ln w="9525">
            <a:noFill/>
            <a:miter lim="800000"/>
            <a:headEnd/>
            <a:tailEnd/>
          </a:ln>
        </p:spPr>
        <p:txBody>
          <a:bodyPr wrap="square">
            <a:spAutoFit/>
          </a:bodyPr>
          <a:lstStyle/>
          <a:p>
            <a:pPr>
              <a:spcBef>
                <a:spcPct val="50000"/>
              </a:spcBef>
            </a:pPr>
            <a:r>
              <a:rPr lang="en-US" sz="2200" dirty="0" err="1"/>
              <a:t>理想情况</a:t>
            </a:r>
            <a:r>
              <a:rPr lang="zh-CN" altLang="en-US" sz="2200" dirty="0"/>
              <a:t> </a:t>
            </a:r>
            <a:r>
              <a:rPr lang="en-US" sz="2200" dirty="0"/>
              <a:t>– </a:t>
            </a:r>
            <a:r>
              <a:rPr lang="en-US" sz="2200" dirty="0" err="1"/>
              <a:t>所有从</a:t>
            </a:r>
            <a:r>
              <a:rPr lang="en-US" sz="2200" dirty="0"/>
              <a:t> P </a:t>
            </a:r>
            <a:r>
              <a:rPr lang="en-US" sz="2200" dirty="0" err="1"/>
              <a:t>光线聚焦于P</a:t>
            </a:r>
            <a:r>
              <a:rPr lang="en-US" sz="2200" dirty="0"/>
              <a:t>’.</a:t>
            </a:r>
          </a:p>
          <a:p>
            <a:pPr>
              <a:spcBef>
                <a:spcPct val="50000"/>
              </a:spcBef>
            </a:pPr>
            <a:endParaRPr lang="en-US" sz="2200" dirty="0"/>
          </a:p>
        </p:txBody>
      </p:sp>
      <p:sp>
        <p:nvSpPr>
          <p:cNvPr id="177159" name="Text Box 7"/>
          <p:cNvSpPr txBox="1">
            <a:spLocks noChangeArrowheads="1"/>
          </p:cNvSpPr>
          <p:nvPr/>
        </p:nvSpPr>
        <p:spPr bwMode="auto">
          <a:xfrm>
            <a:off x="1187450" y="2794000"/>
            <a:ext cx="1655763" cy="274638"/>
          </a:xfrm>
          <a:prstGeom prst="rect">
            <a:avLst/>
          </a:prstGeom>
          <a:noFill/>
          <a:ln w="9525">
            <a:noFill/>
            <a:miter lim="800000"/>
            <a:headEnd/>
            <a:tailEnd/>
          </a:ln>
        </p:spPr>
        <p:txBody>
          <a:bodyPr>
            <a:spAutoFit/>
          </a:bodyPr>
          <a:lstStyle/>
          <a:p>
            <a:pPr>
              <a:spcBef>
                <a:spcPct val="50000"/>
              </a:spcBef>
            </a:pPr>
            <a:r>
              <a:rPr lang="en-US" sz="1200" dirty="0" err="1"/>
              <a:t>左焦点</a:t>
            </a:r>
            <a:endParaRPr lang="en-US" sz="1200" dirty="0"/>
          </a:p>
        </p:txBody>
      </p:sp>
      <p:sp>
        <p:nvSpPr>
          <p:cNvPr id="177160" name="Text Box 8"/>
          <p:cNvSpPr txBox="1">
            <a:spLocks noChangeArrowheads="1"/>
          </p:cNvSpPr>
          <p:nvPr/>
        </p:nvSpPr>
        <p:spPr bwMode="auto">
          <a:xfrm>
            <a:off x="3168650" y="2830513"/>
            <a:ext cx="1655763" cy="274637"/>
          </a:xfrm>
          <a:prstGeom prst="rect">
            <a:avLst/>
          </a:prstGeom>
          <a:noFill/>
          <a:ln w="9525">
            <a:noFill/>
            <a:miter lim="800000"/>
            <a:headEnd/>
            <a:tailEnd/>
          </a:ln>
        </p:spPr>
        <p:txBody>
          <a:bodyPr>
            <a:spAutoFit/>
          </a:bodyPr>
          <a:lstStyle/>
          <a:p>
            <a:pPr>
              <a:spcBef>
                <a:spcPct val="50000"/>
              </a:spcBef>
            </a:pPr>
            <a:r>
              <a:rPr lang="en-US" sz="1200" dirty="0" err="1"/>
              <a:t>右焦点</a:t>
            </a:r>
            <a:endParaRPr lang="en-US" sz="1200" dirty="0"/>
          </a:p>
        </p:txBody>
      </p:sp>
      <p:sp>
        <p:nvSpPr>
          <p:cNvPr id="177161" name="Text Box 9"/>
          <p:cNvSpPr txBox="1">
            <a:spLocks noChangeArrowheads="1"/>
          </p:cNvSpPr>
          <p:nvPr/>
        </p:nvSpPr>
        <p:spPr bwMode="auto">
          <a:xfrm>
            <a:off x="2933216" y="4132371"/>
            <a:ext cx="666750" cy="274637"/>
          </a:xfrm>
          <a:prstGeom prst="rect">
            <a:avLst/>
          </a:prstGeom>
          <a:noFill/>
          <a:ln w="9525">
            <a:noFill/>
            <a:miter lim="800000"/>
            <a:headEnd/>
            <a:tailEnd/>
          </a:ln>
        </p:spPr>
        <p:txBody>
          <a:bodyPr wrap="square">
            <a:spAutoFit/>
          </a:bodyPr>
          <a:lstStyle/>
          <a:p>
            <a:pPr>
              <a:spcBef>
                <a:spcPct val="50000"/>
              </a:spcBef>
            </a:pPr>
            <a:r>
              <a:rPr lang="en-US" sz="1200" b="1" dirty="0" err="1">
                <a:solidFill>
                  <a:srgbClr val="FF3300"/>
                </a:solidFill>
              </a:rPr>
              <a:t>焦距</a:t>
            </a:r>
            <a:r>
              <a:rPr lang="en-US" sz="1200" b="1" dirty="0">
                <a:solidFill>
                  <a:srgbClr val="FF3300"/>
                </a:solidFill>
              </a:rPr>
              <a:t> </a:t>
            </a:r>
            <a:r>
              <a:rPr lang="en-US" sz="1200" b="1" i="1" dirty="0">
                <a:solidFill>
                  <a:srgbClr val="FF3300"/>
                </a:solidFill>
              </a:rPr>
              <a:t>f</a:t>
            </a:r>
          </a:p>
        </p:txBody>
      </p:sp>
      <p:sp>
        <p:nvSpPr>
          <p:cNvPr id="177164" name="Text Box 12"/>
          <p:cNvSpPr txBox="1">
            <a:spLocks noChangeArrowheads="1"/>
          </p:cNvSpPr>
          <p:nvPr/>
        </p:nvSpPr>
        <p:spPr bwMode="auto">
          <a:xfrm>
            <a:off x="1497940" y="2437607"/>
            <a:ext cx="931729" cy="274637"/>
          </a:xfrm>
          <a:prstGeom prst="rect">
            <a:avLst/>
          </a:prstGeom>
          <a:noFill/>
          <a:ln w="28575">
            <a:noFill/>
            <a:miter lim="800000"/>
            <a:headEnd/>
            <a:tailEnd/>
          </a:ln>
        </p:spPr>
        <p:txBody>
          <a:bodyPr wrap="square">
            <a:spAutoFit/>
          </a:bodyPr>
          <a:lstStyle/>
          <a:p>
            <a:pPr>
              <a:spcBef>
                <a:spcPct val="50000"/>
              </a:spcBef>
            </a:pPr>
            <a:r>
              <a:rPr lang="en-US" sz="1200" b="1" dirty="0" err="1">
                <a:solidFill>
                  <a:schemeClr val="accent2"/>
                </a:solidFill>
              </a:rPr>
              <a:t>透镜直径</a:t>
            </a:r>
            <a:r>
              <a:rPr lang="zh-CN" altLang="en-US" sz="1200" b="1" dirty="0">
                <a:solidFill>
                  <a:schemeClr val="accent2"/>
                </a:solidFill>
              </a:rPr>
              <a:t> </a:t>
            </a:r>
            <a:r>
              <a:rPr lang="en-US" sz="1200" b="1" i="1" dirty="0">
                <a:solidFill>
                  <a:schemeClr val="accent2"/>
                </a:solidFill>
              </a:rPr>
              <a:t>d</a:t>
            </a:r>
          </a:p>
        </p:txBody>
      </p:sp>
      <p:sp>
        <p:nvSpPr>
          <p:cNvPr id="177165" name="AutoShape 13"/>
          <p:cNvSpPr>
            <a:spLocks/>
          </p:cNvSpPr>
          <p:nvPr/>
        </p:nvSpPr>
        <p:spPr bwMode="auto">
          <a:xfrm>
            <a:off x="2303463" y="2492375"/>
            <a:ext cx="252412" cy="1835150"/>
          </a:xfrm>
          <a:prstGeom prst="leftBrace">
            <a:avLst>
              <a:gd name="adj1" fmla="val 60587"/>
              <a:gd name="adj2" fmla="val 50000"/>
            </a:avLst>
          </a:prstGeom>
          <a:noFill/>
          <a:ln w="28575">
            <a:solidFill>
              <a:schemeClr val="accent2"/>
            </a:solidFill>
            <a:round/>
            <a:headEnd/>
            <a:tailEnd/>
          </a:ln>
        </p:spPr>
        <p:txBody>
          <a:bodyPr wrap="none" anchor="ctr"/>
          <a:lstStyle/>
          <a:p>
            <a:endParaRPr lang="en-US"/>
          </a:p>
        </p:txBody>
      </p:sp>
      <p:sp>
        <p:nvSpPr>
          <p:cNvPr id="177166" name="AutoShape 14"/>
          <p:cNvSpPr>
            <a:spLocks/>
          </p:cNvSpPr>
          <p:nvPr/>
        </p:nvSpPr>
        <p:spPr bwMode="auto">
          <a:xfrm rot="-5400000">
            <a:off x="3167856" y="3644107"/>
            <a:ext cx="71437" cy="863600"/>
          </a:xfrm>
          <a:prstGeom prst="leftBrace">
            <a:avLst>
              <a:gd name="adj1" fmla="val 100741"/>
              <a:gd name="adj2" fmla="val 50000"/>
            </a:avLst>
          </a:prstGeom>
          <a:noFill/>
          <a:ln w="19050">
            <a:solidFill>
              <a:srgbClr val="FF0000"/>
            </a:solidFill>
            <a:round/>
            <a:headEnd/>
            <a:tailEnd/>
          </a:ln>
        </p:spPr>
        <p:txBody>
          <a:bodyPr rot="10800000" wrap="none" anchor="ctr"/>
          <a:lstStyle/>
          <a:p>
            <a:pPr algn="ctr"/>
            <a:endParaRPr lang="en-US">
              <a:solidFill>
                <a:srgbClr val="FF3300"/>
              </a:solidFill>
            </a:endParaRPr>
          </a:p>
        </p:txBody>
      </p:sp>
      <p:sp>
        <p:nvSpPr>
          <p:cNvPr id="12" name="Text Box 19"/>
          <p:cNvSpPr txBox="1">
            <a:spLocks noChangeArrowheads="1"/>
          </p:cNvSpPr>
          <p:nvPr/>
        </p:nvSpPr>
        <p:spPr bwMode="auto">
          <a:xfrm>
            <a:off x="8226698" y="6581001"/>
            <a:ext cx="917302" cy="276999"/>
          </a:xfrm>
          <a:prstGeom prst="rect">
            <a:avLst/>
          </a:prstGeom>
          <a:noFill/>
          <a:ln w="9525">
            <a:noFill/>
            <a:miter lim="800000"/>
            <a:headEnd/>
            <a:tailEnd/>
          </a:ln>
        </p:spPr>
        <p:txBody>
          <a:bodyPr wrap="none">
            <a:spAutoFit/>
          </a:bodyPr>
          <a:lstStyle/>
          <a:p>
            <a:pPr eaLnBrk="0" hangingPunct="0"/>
            <a:r>
              <a:rPr lang="en-US" sz="1200" dirty="0"/>
              <a:t>K. Grauman</a:t>
            </a:r>
          </a:p>
        </p:txBody>
      </p:sp>
    </p:spTree>
    <p:extLst>
      <p:ext uri="{BB962C8B-B14F-4D97-AF65-F5344CB8AC3E}">
        <p14:creationId xmlns:p14="http://schemas.microsoft.com/office/powerpoint/2010/main" val="248986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71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71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71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716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71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716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7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8" grpId="0"/>
      <p:bldP spid="177159" grpId="0"/>
      <p:bldP spid="177160" grpId="0"/>
      <p:bldP spid="177161" grpId="0"/>
      <p:bldP spid="177164" grpId="0"/>
      <p:bldP spid="177165" grpId="0" animBg="1"/>
      <p:bldP spid="17716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p:cNvSpPr>
            <a:spLocks noGrp="1" noChangeArrowheads="1"/>
          </p:cNvSpPr>
          <p:nvPr>
            <p:ph type="title"/>
          </p:nvPr>
        </p:nvSpPr>
        <p:spPr>
          <a:xfrm>
            <a:off x="457200" y="80963"/>
            <a:ext cx="8229600" cy="1143000"/>
          </a:xfrm>
        </p:spPr>
        <p:txBody>
          <a:bodyPr/>
          <a:lstStyle/>
          <a:p>
            <a:r>
              <a:rPr kumimoji="1" lang="en-US" altLang="zh-CN" dirty="0"/>
              <a:t>2.2</a:t>
            </a:r>
            <a:r>
              <a:rPr kumimoji="1" lang="zh-CN" altLang="en-US" dirty="0"/>
              <a:t>透镜</a:t>
            </a:r>
            <a:endParaRPr lang="en-US" dirty="0"/>
          </a:p>
        </p:txBody>
      </p:sp>
      <p:sp>
        <p:nvSpPr>
          <p:cNvPr id="2054" name="Rectangle 3"/>
          <p:cNvSpPr>
            <a:spLocks noChangeArrowheads="1"/>
          </p:cNvSpPr>
          <p:nvPr/>
        </p:nvSpPr>
        <p:spPr bwMode="auto">
          <a:xfrm>
            <a:off x="685800" y="5081271"/>
            <a:ext cx="7772400" cy="842783"/>
          </a:xfrm>
          <a:prstGeom prst="rect">
            <a:avLst/>
          </a:prstGeom>
          <a:noFill/>
          <a:ln w="9525">
            <a:noFill/>
            <a:miter lim="800000"/>
            <a:headEnd/>
            <a:tailEnd/>
          </a:ln>
        </p:spPr>
        <p:txBody>
          <a:bodyPr/>
          <a:lstStyle/>
          <a:p>
            <a:pPr eaLnBrk="0" hangingPunct="0">
              <a:spcBef>
                <a:spcPct val="20000"/>
              </a:spcBef>
            </a:pPr>
            <a:r>
              <a:rPr lang="zh-CN" altLang="en-US" sz="3200" dirty="0"/>
              <a:t>所有目标点满足方程</a:t>
            </a:r>
            <a:endParaRPr lang="en-US" sz="3200" dirty="0"/>
          </a:p>
        </p:txBody>
      </p:sp>
      <p:sp>
        <p:nvSpPr>
          <p:cNvPr id="2055" name="Rectangle 15"/>
          <p:cNvSpPr>
            <a:spLocks noChangeArrowheads="1"/>
          </p:cNvSpPr>
          <p:nvPr/>
        </p:nvSpPr>
        <p:spPr bwMode="auto">
          <a:xfrm>
            <a:off x="128588" y="2001838"/>
            <a:ext cx="5791200" cy="3016250"/>
          </a:xfrm>
          <a:prstGeom prst="rect">
            <a:avLst/>
          </a:prstGeom>
          <a:noFill/>
          <a:ln w="9525">
            <a:noFill/>
            <a:miter lim="800000"/>
            <a:headEnd/>
            <a:tailEnd/>
          </a:ln>
        </p:spPr>
        <p:txBody>
          <a:bodyPr/>
          <a:lstStyle/>
          <a:p>
            <a:pPr eaLnBrk="0" hangingPunct="0"/>
            <a:endParaRPr lang="en-US" sz="2400">
              <a:latin typeface="Times New Roman" pitchFamily="-112" charset="0"/>
            </a:endParaRPr>
          </a:p>
        </p:txBody>
      </p:sp>
      <p:pic>
        <p:nvPicPr>
          <p:cNvPr id="2056" name="Picture 16"/>
          <p:cNvPicPr>
            <a:picLocks noChangeAspect="1" noChangeArrowheads="1"/>
          </p:cNvPicPr>
          <p:nvPr/>
        </p:nvPicPr>
        <p:blipFill>
          <a:blip r:embed="rId4" cstate="print"/>
          <a:srcRect b="11368"/>
          <a:stretch>
            <a:fillRect/>
          </a:stretch>
        </p:blipFill>
        <p:spPr bwMode="auto">
          <a:xfrm>
            <a:off x="468312" y="1447800"/>
            <a:ext cx="5791200" cy="2673350"/>
          </a:xfrm>
          <a:prstGeom prst="rect">
            <a:avLst/>
          </a:prstGeom>
          <a:noFill/>
          <a:ln w="9525">
            <a:noFill/>
            <a:miter lim="800000"/>
            <a:headEnd/>
            <a:tailEnd/>
          </a:ln>
        </p:spPr>
      </p:pic>
      <p:graphicFrame>
        <p:nvGraphicFramePr>
          <p:cNvPr id="2050" name="Object 7"/>
          <p:cNvGraphicFramePr>
            <a:graphicFrameLocks noChangeAspect="1"/>
          </p:cNvGraphicFramePr>
          <p:nvPr/>
        </p:nvGraphicFramePr>
        <p:xfrm>
          <a:off x="1960563" y="4217988"/>
          <a:ext cx="1268412" cy="444500"/>
        </p:xfrm>
        <a:graphic>
          <a:graphicData uri="http://schemas.openxmlformats.org/presentationml/2006/ole">
            <mc:AlternateContent xmlns:mc="http://schemas.openxmlformats.org/markup-compatibility/2006">
              <mc:Choice xmlns:v="urn:schemas-microsoft-com:vml" Requires="v">
                <p:oleObj spid="_x0000_s23362" name="Equation" r:id="rId5" imgW="126720" imgH="139680" progId="Equation.3">
                  <p:embed/>
                </p:oleObj>
              </mc:Choice>
              <mc:Fallback>
                <p:oleObj name="Equation" r:id="rId5" imgW="126720" imgH="139680" progId="Equation.3">
                  <p:embed/>
                  <p:pic>
                    <p:nvPicPr>
                      <p:cNvPr id="205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0563" y="4217988"/>
                        <a:ext cx="1268412"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8"/>
          <p:cNvGraphicFramePr>
            <a:graphicFrameLocks noChangeAspect="1"/>
          </p:cNvGraphicFramePr>
          <p:nvPr/>
        </p:nvGraphicFramePr>
        <p:xfrm>
          <a:off x="4076700" y="4217988"/>
          <a:ext cx="1141413" cy="444500"/>
        </p:xfrm>
        <a:graphic>
          <a:graphicData uri="http://schemas.openxmlformats.org/presentationml/2006/ole">
            <mc:AlternateContent xmlns:mc="http://schemas.openxmlformats.org/markup-compatibility/2006">
              <mc:Choice xmlns:v="urn:schemas-microsoft-com:vml" Requires="v">
                <p:oleObj spid="_x0000_s23363" name="Equation" r:id="rId7" imgW="114120" imgH="139680" progId="Equation.3">
                  <p:embed/>
                </p:oleObj>
              </mc:Choice>
              <mc:Fallback>
                <p:oleObj name="Equation" r:id="rId7" imgW="114120" imgH="139680" progId="Equation.3">
                  <p:embed/>
                  <p:pic>
                    <p:nvPicPr>
                      <p:cNvPr id="2051"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6700" y="4217988"/>
                        <a:ext cx="1141413"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2" name="Object 9"/>
          <p:cNvGraphicFramePr>
            <a:graphicFrameLocks noChangeAspect="1"/>
          </p:cNvGraphicFramePr>
          <p:nvPr/>
        </p:nvGraphicFramePr>
        <p:xfrm>
          <a:off x="6732588" y="2457450"/>
          <a:ext cx="1943100" cy="1233488"/>
        </p:xfrm>
        <a:graphic>
          <a:graphicData uri="http://schemas.openxmlformats.org/presentationml/2006/ole">
            <mc:AlternateContent xmlns:mc="http://schemas.openxmlformats.org/markup-compatibility/2006">
              <mc:Choice xmlns:v="urn:schemas-microsoft-com:vml" Requires="v">
                <p:oleObj spid="_x0000_s23364" name="Equation" r:id="rId9" imgW="660240" imgH="419040" progId="Equation.3">
                  <p:embed/>
                </p:oleObj>
              </mc:Choice>
              <mc:Fallback>
                <p:oleObj name="Equation" r:id="rId9" imgW="660240" imgH="419040" progId="Equation.3">
                  <p:embed/>
                  <p:pic>
                    <p:nvPicPr>
                      <p:cNvPr id="2052"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32588" y="2457450"/>
                        <a:ext cx="1943100" cy="1233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 Box 19"/>
          <p:cNvSpPr txBox="1">
            <a:spLocks noChangeArrowheads="1"/>
          </p:cNvSpPr>
          <p:nvPr/>
        </p:nvSpPr>
        <p:spPr bwMode="auto">
          <a:xfrm>
            <a:off x="8226698" y="6581001"/>
            <a:ext cx="917302" cy="276999"/>
          </a:xfrm>
          <a:prstGeom prst="rect">
            <a:avLst/>
          </a:prstGeom>
          <a:noFill/>
          <a:ln w="9525">
            <a:noFill/>
            <a:miter lim="800000"/>
            <a:headEnd/>
            <a:tailEnd/>
          </a:ln>
        </p:spPr>
        <p:txBody>
          <a:bodyPr wrap="none">
            <a:spAutoFit/>
          </a:bodyPr>
          <a:lstStyle/>
          <a:p>
            <a:pPr eaLnBrk="0" hangingPunct="0"/>
            <a:r>
              <a:rPr lang="en-US" sz="1200" dirty="0"/>
              <a:t>K. Grauman</a:t>
            </a:r>
          </a:p>
        </p:txBody>
      </p:sp>
      <p:sp>
        <p:nvSpPr>
          <p:cNvPr id="2" name="矩形 1">
            <a:extLst>
              <a:ext uri="{FF2B5EF4-FFF2-40B4-BE49-F238E27FC236}">
                <a16:creationId xmlns:a16="http://schemas.microsoft.com/office/drawing/2014/main" id="{7A1B582E-F797-504A-9DF2-E9F9EDAB39BF}"/>
              </a:ext>
            </a:extLst>
          </p:cNvPr>
          <p:cNvSpPr/>
          <p:nvPr/>
        </p:nvSpPr>
        <p:spPr>
          <a:xfrm>
            <a:off x="7034724" y="1764100"/>
            <a:ext cx="1338828" cy="369332"/>
          </a:xfrm>
          <a:prstGeom prst="rect">
            <a:avLst/>
          </a:prstGeom>
        </p:spPr>
        <p:txBody>
          <a:bodyPr wrap="none">
            <a:spAutoFit/>
          </a:bodyPr>
          <a:lstStyle/>
          <a:p>
            <a:r>
              <a:rPr lang="zh-CN" altLang="en-US" dirty="0"/>
              <a:t>细透镜方程</a:t>
            </a:r>
          </a:p>
        </p:txBody>
      </p:sp>
    </p:spTree>
    <p:extLst>
      <p:ext uri="{BB962C8B-B14F-4D97-AF65-F5344CB8AC3E}">
        <p14:creationId xmlns:p14="http://schemas.microsoft.com/office/powerpoint/2010/main" val="3114129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68313" y="0"/>
            <a:ext cx="8229600" cy="1143000"/>
          </a:xfrm>
        </p:spPr>
        <p:txBody>
          <a:bodyPr>
            <a:normAutofit/>
          </a:bodyPr>
          <a:lstStyle/>
          <a:p>
            <a:pPr eaLnBrk="1" hangingPunct="1"/>
            <a:r>
              <a:rPr lang="en-US" altLang="zh-CN" dirty="0"/>
              <a:t>2.2</a:t>
            </a:r>
            <a:r>
              <a:rPr lang="zh-CN" altLang="en-US" dirty="0"/>
              <a:t>透镜</a:t>
            </a:r>
            <a:endParaRPr lang="en-US" dirty="0"/>
          </a:p>
        </p:txBody>
      </p:sp>
      <p:sp>
        <p:nvSpPr>
          <p:cNvPr id="41987" name="Text Box 6"/>
          <p:cNvSpPr txBox="1">
            <a:spLocks noChangeArrowheads="1"/>
          </p:cNvSpPr>
          <p:nvPr/>
        </p:nvSpPr>
        <p:spPr bwMode="auto">
          <a:xfrm>
            <a:off x="6065838" y="6561138"/>
            <a:ext cx="6156325" cy="274637"/>
          </a:xfrm>
          <a:prstGeom prst="rect">
            <a:avLst/>
          </a:prstGeom>
          <a:noFill/>
          <a:ln w="9525">
            <a:noFill/>
            <a:miter lim="800000"/>
            <a:headEnd/>
            <a:tailEnd/>
          </a:ln>
        </p:spPr>
        <p:txBody>
          <a:bodyPr>
            <a:spAutoFit/>
          </a:bodyPr>
          <a:lstStyle/>
          <a:p>
            <a:pPr>
              <a:spcBef>
                <a:spcPct val="50000"/>
              </a:spcBef>
            </a:pPr>
            <a:r>
              <a:rPr lang="en-US" sz="1200"/>
              <a:t>Image credit: cambridgeincolour.com</a:t>
            </a:r>
          </a:p>
        </p:txBody>
      </p:sp>
      <p:pic>
        <p:nvPicPr>
          <p:cNvPr id="41988" name="Picture 7" descr="tut_HF_depthoffield"/>
          <p:cNvPicPr>
            <a:picLocks noChangeAspect="1" noChangeArrowheads="1"/>
          </p:cNvPicPr>
          <p:nvPr/>
        </p:nvPicPr>
        <p:blipFill>
          <a:blip r:embed="rId3" cstate="print"/>
          <a:srcRect/>
          <a:stretch>
            <a:fillRect/>
          </a:stretch>
        </p:blipFill>
        <p:spPr bwMode="auto">
          <a:xfrm>
            <a:off x="76836" y="3689990"/>
            <a:ext cx="3810000" cy="2809875"/>
          </a:xfrm>
          <a:prstGeom prst="rect">
            <a:avLst/>
          </a:prstGeom>
          <a:noFill/>
          <a:ln w="9525">
            <a:noFill/>
            <a:miter lim="800000"/>
            <a:headEnd/>
            <a:tailEnd/>
          </a:ln>
        </p:spPr>
      </p:pic>
      <p:pic>
        <p:nvPicPr>
          <p:cNvPr id="41989" name="Picture 9" descr="tut_DOF_image1-f56"/>
          <p:cNvPicPr>
            <a:picLocks noChangeAspect="1" noChangeArrowheads="1"/>
          </p:cNvPicPr>
          <p:nvPr/>
        </p:nvPicPr>
        <p:blipFill>
          <a:blip r:embed="rId4" cstate="print"/>
          <a:srcRect/>
          <a:stretch>
            <a:fillRect/>
          </a:stretch>
        </p:blipFill>
        <p:spPr bwMode="auto">
          <a:xfrm>
            <a:off x="3976688" y="3733642"/>
            <a:ext cx="1666875" cy="2532062"/>
          </a:xfrm>
          <a:prstGeom prst="rect">
            <a:avLst/>
          </a:prstGeom>
          <a:noFill/>
          <a:ln w="9525">
            <a:noFill/>
            <a:miter lim="800000"/>
            <a:headEnd/>
            <a:tailEnd/>
          </a:ln>
        </p:spPr>
      </p:pic>
      <p:pic>
        <p:nvPicPr>
          <p:cNvPr id="41990" name="Picture 10" descr="tut_DOF_image1-f80"/>
          <p:cNvPicPr>
            <a:picLocks noChangeAspect="1" noChangeArrowheads="1"/>
          </p:cNvPicPr>
          <p:nvPr/>
        </p:nvPicPr>
        <p:blipFill>
          <a:blip r:embed="rId5" cstate="print"/>
          <a:srcRect/>
          <a:stretch>
            <a:fillRect/>
          </a:stretch>
        </p:blipFill>
        <p:spPr bwMode="auto">
          <a:xfrm>
            <a:off x="5718175" y="3723482"/>
            <a:ext cx="1666875" cy="2532062"/>
          </a:xfrm>
          <a:prstGeom prst="rect">
            <a:avLst/>
          </a:prstGeom>
          <a:noFill/>
          <a:ln w="9525">
            <a:noFill/>
            <a:miter lim="800000"/>
            <a:headEnd/>
            <a:tailEnd/>
          </a:ln>
        </p:spPr>
      </p:pic>
      <p:pic>
        <p:nvPicPr>
          <p:cNvPr id="41991" name="Picture 11" descr="tut_DOF_image1-f28"/>
          <p:cNvPicPr>
            <a:picLocks noChangeAspect="1" noChangeArrowheads="1"/>
          </p:cNvPicPr>
          <p:nvPr/>
        </p:nvPicPr>
        <p:blipFill>
          <a:blip r:embed="rId6" cstate="print"/>
          <a:srcRect/>
          <a:stretch>
            <a:fillRect/>
          </a:stretch>
        </p:blipFill>
        <p:spPr bwMode="auto">
          <a:xfrm>
            <a:off x="7385050" y="3723482"/>
            <a:ext cx="1666875" cy="2532062"/>
          </a:xfrm>
          <a:prstGeom prst="rect">
            <a:avLst/>
          </a:prstGeom>
          <a:noFill/>
          <a:ln w="9525">
            <a:noFill/>
            <a:miter lim="800000"/>
            <a:headEnd/>
            <a:tailEnd/>
          </a:ln>
        </p:spPr>
      </p:pic>
      <p:sp>
        <p:nvSpPr>
          <p:cNvPr id="2" name="矩形 1">
            <a:extLst>
              <a:ext uri="{FF2B5EF4-FFF2-40B4-BE49-F238E27FC236}">
                <a16:creationId xmlns:a16="http://schemas.microsoft.com/office/drawing/2014/main" id="{1FBFAE6D-F327-E144-AAD3-93B6FECCAD83}"/>
              </a:ext>
            </a:extLst>
          </p:cNvPr>
          <p:cNvSpPr/>
          <p:nvPr/>
        </p:nvSpPr>
        <p:spPr>
          <a:xfrm>
            <a:off x="102236" y="1158240"/>
            <a:ext cx="2031364" cy="523220"/>
          </a:xfrm>
          <a:prstGeom prst="rect">
            <a:avLst/>
          </a:prstGeom>
        </p:spPr>
        <p:txBody>
          <a:bodyPr wrap="square">
            <a:spAutoFit/>
          </a:bodyPr>
          <a:lstStyle/>
          <a:p>
            <a:r>
              <a:rPr lang="zh-CN" altLang="en-US" sz="2800" dirty="0"/>
              <a:t>焦距和景深</a:t>
            </a:r>
          </a:p>
        </p:txBody>
      </p:sp>
      <p:pic>
        <p:nvPicPr>
          <p:cNvPr id="3" name="图片 2">
            <a:extLst>
              <a:ext uri="{FF2B5EF4-FFF2-40B4-BE49-F238E27FC236}">
                <a16:creationId xmlns:a16="http://schemas.microsoft.com/office/drawing/2014/main" id="{3059C33F-80E4-AF48-BF99-68C9DAEF6A38}"/>
              </a:ext>
            </a:extLst>
          </p:cNvPr>
          <p:cNvPicPr>
            <a:picLocks noChangeAspect="1"/>
          </p:cNvPicPr>
          <p:nvPr/>
        </p:nvPicPr>
        <p:blipFill>
          <a:blip r:embed="rId7"/>
          <a:stretch>
            <a:fillRect/>
          </a:stretch>
        </p:blipFill>
        <p:spPr>
          <a:xfrm>
            <a:off x="2286000" y="910215"/>
            <a:ext cx="5486400" cy="2779775"/>
          </a:xfrm>
          <a:prstGeom prst="rect">
            <a:avLst/>
          </a:prstGeom>
        </p:spPr>
      </p:pic>
    </p:spTree>
    <p:extLst>
      <p:ext uri="{BB962C8B-B14F-4D97-AF65-F5344CB8AC3E}">
        <p14:creationId xmlns:p14="http://schemas.microsoft.com/office/powerpoint/2010/main" val="367475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68313" y="0"/>
            <a:ext cx="8229600" cy="1143000"/>
          </a:xfrm>
        </p:spPr>
        <p:txBody>
          <a:bodyPr/>
          <a:lstStyle/>
          <a:p>
            <a:r>
              <a:rPr lang="en-US" altLang="zh-CN" dirty="0"/>
              <a:t>2.2</a:t>
            </a:r>
            <a:r>
              <a:rPr lang="zh-CN" altLang="en-US" dirty="0"/>
              <a:t>透镜</a:t>
            </a:r>
            <a:endParaRPr lang="en-US" dirty="0"/>
          </a:p>
        </p:txBody>
      </p:sp>
      <p:sp>
        <p:nvSpPr>
          <p:cNvPr id="44035" name="Rectangle 3"/>
          <p:cNvSpPr>
            <a:spLocks noGrp="1" noChangeArrowheads="1"/>
          </p:cNvSpPr>
          <p:nvPr>
            <p:ph type="body" idx="1"/>
          </p:nvPr>
        </p:nvSpPr>
        <p:spPr>
          <a:xfrm>
            <a:off x="503238" y="1089025"/>
            <a:ext cx="8229600" cy="4525963"/>
          </a:xfrm>
        </p:spPr>
        <p:txBody>
          <a:bodyPr/>
          <a:lstStyle/>
          <a:p>
            <a:r>
              <a:rPr lang="zh-CN" altLang="en-US" sz="2400" dirty="0"/>
              <a:t>孔径如何影响景深？</a:t>
            </a:r>
            <a:endParaRPr lang="en-US" sz="2400" dirty="0"/>
          </a:p>
        </p:txBody>
      </p:sp>
      <p:sp>
        <p:nvSpPr>
          <p:cNvPr id="102404" name="Rectangle 3"/>
          <p:cNvSpPr>
            <a:spLocks noChangeArrowheads="1"/>
          </p:cNvSpPr>
          <p:nvPr/>
        </p:nvSpPr>
        <p:spPr bwMode="auto">
          <a:xfrm>
            <a:off x="685800" y="5341938"/>
            <a:ext cx="7772400" cy="1219200"/>
          </a:xfrm>
          <a:prstGeom prst="rect">
            <a:avLst/>
          </a:prstGeom>
          <a:noFill/>
          <a:ln w="9525">
            <a:noFill/>
            <a:miter lim="800000"/>
            <a:headEnd/>
            <a:tailEnd/>
          </a:ln>
        </p:spPr>
        <p:txBody>
          <a:bodyPr/>
          <a:lstStyle/>
          <a:p>
            <a:pPr marL="342900" indent="-342900" eaLnBrk="0" hangingPunct="0">
              <a:spcBef>
                <a:spcPct val="20000"/>
              </a:spcBef>
              <a:buFontTx/>
              <a:buChar char="•"/>
            </a:pPr>
            <a:r>
              <a:rPr lang="en-US" sz="2400" dirty="0" err="1">
                <a:solidFill>
                  <a:srgbClr val="000000"/>
                </a:solidFill>
              </a:rPr>
              <a:t>孔径小使得更大范围的目标近似聚焦</a:t>
            </a:r>
            <a:endParaRPr lang="en-US" sz="2400" dirty="0">
              <a:solidFill>
                <a:srgbClr val="000000"/>
              </a:solidFill>
            </a:endParaRPr>
          </a:p>
        </p:txBody>
      </p:sp>
      <p:pic>
        <p:nvPicPr>
          <p:cNvPr id="44037" name="Picture 4" descr="depth_of_field"/>
          <p:cNvPicPr>
            <a:picLocks noChangeAspect="1" noChangeArrowheads="1"/>
          </p:cNvPicPr>
          <p:nvPr/>
        </p:nvPicPr>
        <p:blipFill>
          <a:blip r:embed="rId3" cstate="print"/>
          <a:srcRect/>
          <a:stretch>
            <a:fillRect/>
          </a:stretch>
        </p:blipFill>
        <p:spPr bwMode="auto">
          <a:xfrm>
            <a:off x="1365250" y="1665288"/>
            <a:ext cx="4654550" cy="3076575"/>
          </a:xfrm>
          <a:prstGeom prst="rect">
            <a:avLst/>
          </a:prstGeom>
          <a:noFill/>
          <a:ln w="9525">
            <a:noFill/>
            <a:miter lim="800000"/>
            <a:headEnd/>
            <a:tailEnd/>
          </a:ln>
        </p:spPr>
      </p:pic>
      <p:sp>
        <p:nvSpPr>
          <p:cNvPr id="44038" name="Line 5"/>
          <p:cNvSpPr>
            <a:spLocks noChangeShapeType="1"/>
          </p:cNvSpPr>
          <p:nvPr/>
        </p:nvSpPr>
        <p:spPr bwMode="auto">
          <a:xfrm>
            <a:off x="5499100" y="1739900"/>
            <a:ext cx="0" cy="1219200"/>
          </a:xfrm>
          <a:prstGeom prst="line">
            <a:avLst/>
          </a:prstGeom>
          <a:noFill/>
          <a:ln w="19050">
            <a:solidFill>
              <a:srgbClr val="000000"/>
            </a:solidFill>
            <a:round/>
            <a:headEnd/>
            <a:tailEnd/>
          </a:ln>
        </p:spPr>
        <p:txBody>
          <a:bodyPr/>
          <a:lstStyle/>
          <a:p>
            <a:endParaRPr lang="en-US"/>
          </a:p>
        </p:txBody>
      </p:sp>
      <p:sp>
        <p:nvSpPr>
          <p:cNvPr id="44039" name="Line 8"/>
          <p:cNvSpPr>
            <a:spLocks noChangeShapeType="1"/>
          </p:cNvSpPr>
          <p:nvPr/>
        </p:nvSpPr>
        <p:spPr bwMode="auto">
          <a:xfrm>
            <a:off x="5499100" y="3416300"/>
            <a:ext cx="0" cy="1219200"/>
          </a:xfrm>
          <a:prstGeom prst="line">
            <a:avLst/>
          </a:prstGeom>
          <a:noFill/>
          <a:ln w="19050">
            <a:solidFill>
              <a:srgbClr val="000000"/>
            </a:solidFill>
            <a:round/>
            <a:headEnd/>
            <a:tailEnd/>
          </a:ln>
        </p:spPr>
        <p:txBody>
          <a:bodyPr/>
          <a:lstStyle/>
          <a:p>
            <a:endParaRPr lang="en-US"/>
          </a:p>
        </p:txBody>
      </p:sp>
      <p:pic>
        <p:nvPicPr>
          <p:cNvPr id="102408" name="Picture 10" descr="At f/32, the background is distracting.">
            <a:hlinkClick r:id="rId4" tooltip="At f/32, the background is distracting."/>
          </p:cNvPr>
          <p:cNvPicPr>
            <a:picLocks noChangeAspect="1" noChangeArrowheads="1"/>
          </p:cNvPicPr>
          <p:nvPr/>
        </p:nvPicPr>
        <p:blipFill>
          <a:blip r:embed="rId5" cstate="print"/>
          <a:srcRect/>
          <a:stretch>
            <a:fillRect/>
          </a:stretch>
        </p:blipFill>
        <p:spPr bwMode="auto">
          <a:xfrm>
            <a:off x="6400800" y="3533775"/>
            <a:ext cx="2190750" cy="1447800"/>
          </a:xfrm>
          <a:prstGeom prst="rect">
            <a:avLst/>
          </a:prstGeom>
          <a:noFill/>
          <a:ln w="9525">
            <a:noFill/>
            <a:miter lim="800000"/>
            <a:headEnd/>
            <a:tailEnd/>
          </a:ln>
        </p:spPr>
      </p:pic>
      <p:pic>
        <p:nvPicPr>
          <p:cNvPr id="102409" name="Picture 12" descr="At f/5.6, the flowers are isolated from the background.">
            <a:hlinkClick r:id="rId6" tooltip="At f/5.6, the flowers are isolated from the background."/>
          </p:cNvPr>
          <p:cNvPicPr>
            <a:picLocks noChangeAspect="1" noChangeArrowheads="1"/>
          </p:cNvPicPr>
          <p:nvPr/>
        </p:nvPicPr>
        <p:blipFill>
          <a:blip r:embed="rId7" cstate="print"/>
          <a:srcRect/>
          <a:stretch>
            <a:fillRect/>
          </a:stretch>
        </p:blipFill>
        <p:spPr bwMode="auto">
          <a:xfrm>
            <a:off x="6400800" y="1628775"/>
            <a:ext cx="2190750" cy="1447800"/>
          </a:xfrm>
          <a:prstGeom prst="rect">
            <a:avLst/>
          </a:prstGeom>
          <a:noFill/>
          <a:ln w="9525">
            <a:noFill/>
            <a:miter lim="800000"/>
            <a:headEnd/>
            <a:tailEnd/>
          </a:ln>
        </p:spPr>
      </p:pic>
      <p:sp>
        <p:nvSpPr>
          <p:cNvPr id="44044" name="Rectangle 12"/>
          <p:cNvSpPr>
            <a:spLocks noChangeArrowheads="1"/>
          </p:cNvSpPr>
          <p:nvPr/>
        </p:nvSpPr>
        <p:spPr bwMode="auto">
          <a:xfrm>
            <a:off x="1143000" y="6502400"/>
            <a:ext cx="7162800" cy="274638"/>
          </a:xfrm>
          <a:prstGeom prst="rect">
            <a:avLst/>
          </a:prstGeom>
          <a:noFill/>
          <a:ln w="9525">
            <a:noFill/>
            <a:miter lim="800000"/>
            <a:headEnd/>
            <a:tailEnd/>
          </a:ln>
        </p:spPr>
        <p:txBody>
          <a:bodyPr>
            <a:spAutoFit/>
          </a:bodyPr>
          <a:lstStyle/>
          <a:p>
            <a:pPr eaLnBrk="0" hangingPunct="0"/>
            <a:r>
              <a:rPr lang="en-US" sz="1200">
                <a:solidFill>
                  <a:srgbClr val="000000"/>
                </a:solidFill>
              </a:rPr>
              <a:t>Flower images from Wikipedia   </a:t>
            </a:r>
            <a:r>
              <a:rPr lang="en-US" sz="1200">
                <a:solidFill>
                  <a:srgbClr val="000000"/>
                </a:solidFill>
                <a:hlinkClick r:id="rId8"/>
              </a:rPr>
              <a:t>http://en.wikipedia.org/wiki/Depth_of_field</a:t>
            </a:r>
            <a:r>
              <a:rPr lang="en-US" sz="1200">
                <a:solidFill>
                  <a:srgbClr val="000000"/>
                </a:solidFill>
              </a:rPr>
              <a:t> </a:t>
            </a:r>
          </a:p>
        </p:txBody>
      </p:sp>
      <p:sp>
        <p:nvSpPr>
          <p:cNvPr id="44045" name="Text Box 22"/>
          <p:cNvSpPr txBox="1">
            <a:spLocks noChangeArrowheads="1"/>
          </p:cNvSpPr>
          <p:nvPr/>
        </p:nvSpPr>
        <p:spPr bwMode="auto">
          <a:xfrm>
            <a:off x="7235825" y="6508750"/>
            <a:ext cx="3384550" cy="304800"/>
          </a:xfrm>
          <a:prstGeom prst="rect">
            <a:avLst/>
          </a:prstGeom>
          <a:noFill/>
          <a:ln w="9525">
            <a:noFill/>
            <a:miter lim="800000"/>
            <a:headEnd/>
            <a:tailEnd/>
          </a:ln>
        </p:spPr>
        <p:txBody>
          <a:bodyPr>
            <a:spAutoFit/>
          </a:bodyPr>
          <a:lstStyle/>
          <a:p>
            <a:pPr>
              <a:spcBef>
                <a:spcPct val="50000"/>
              </a:spcBef>
            </a:pPr>
            <a:r>
              <a:rPr lang="en-US" sz="1400"/>
              <a:t>Slide from S. Seitz</a:t>
            </a:r>
          </a:p>
        </p:txBody>
      </p:sp>
    </p:spTree>
    <p:extLst>
      <p:ext uri="{BB962C8B-B14F-4D97-AF65-F5344CB8AC3E}">
        <p14:creationId xmlns:p14="http://schemas.microsoft.com/office/powerpoint/2010/main" val="303963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0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4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46088" y="0"/>
            <a:ext cx="8229600" cy="1143000"/>
          </a:xfrm>
        </p:spPr>
        <p:txBody>
          <a:bodyPr/>
          <a:lstStyle/>
          <a:p>
            <a:r>
              <a:rPr lang="en-US" altLang="zh-CN" dirty="0"/>
              <a:t>2.2</a:t>
            </a:r>
            <a:r>
              <a:rPr lang="zh-CN" altLang="en-US" dirty="0"/>
              <a:t>透镜</a:t>
            </a:r>
            <a:endParaRPr lang="en-US" dirty="0"/>
          </a:p>
        </p:txBody>
      </p:sp>
      <p:sp>
        <p:nvSpPr>
          <p:cNvPr id="46083" name="Rectangle 3"/>
          <p:cNvSpPr>
            <a:spLocks noGrp="1" noChangeArrowheads="1"/>
          </p:cNvSpPr>
          <p:nvPr>
            <p:ph type="body" idx="1"/>
          </p:nvPr>
        </p:nvSpPr>
        <p:spPr>
          <a:xfrm>
            <a:off x="395288" y="2209799"/>
            <a:ext cx="2601912" cy="3908425"/>
          </a:xfrm>
        </p:spPr>
        <p:txBody>
          <a:bodyPr/>
          <a:lstStyle/>
          <a:p>
            <a:pPr marL="0" indent="0">
              <a:buNone/>
            </a:pPr>
            <a:r>
              <a:rPr lang="zh-CN" altLang="en-US" sz="2800" dirty="0"/>
              <a:t>视场</a:t>
            </a:r>
            <a:r>
              <a:rPr lang="en-US" altLang="zh-CN" sz="2800" dirty="0"/>
              <a:t>(</a:t>
            </a:r>
            <a:r>
              <a:rPr lang="zh-CN" altLang="en-US" sz="2800" dirty="0"/>
              <a:t>角</a:t>
            </a:r>
            <a:r>
              <a:rPr lang="en-US" altLang="zh-CN" sz="2800" dirty="0"/>
              <a:t>)</a:t>
            </a:r>
            <a:r>
              <a:rPr lang="zh-CN" altLang="en-US" sz="2800" dirty="0"/>
              <a:t> </a:t>
            </a:r>
            <a:r>
              <a:rPr lang="en-US" altLang="zh-CN" sz="2800" dirty="0"/>
              <a:t>FOV</a:t>
            </a:r>
          </a:p>
          <a:p>
            <a:r>
              <a:rPr lang="zh-CN" altLang="en-US" sz="2800" dirty="0"/>
              <a:t>相机能够拍摄的最大角度范围</a:t>
            </a:r>
            <a:endParaRPr lang="en-US" sz="2800" dirty="0"/>
          </a:p>
        </p:txBody>
      </p:sp>
      <p:pic>
        <p:nvPicPr>
          <p:cNvPr id="46084" name="Picture 4"/>
          <p:cNvPicPr>
            <a:picLocks noChangeAspect="1" noChangeArrowheads="1"/>
          </p:cNvPicPr>
          <p:nvPr/>
        </p:nvPicPr>
        <p:blipFill>
          <a:blip r:embed="rId3" cstate="print"/>
          <a:srcRect l="31024" t="37163" r="18576" b="14037"/>
          <a:stretch>
            <a:fillRect/>
          </a:stretch>
        </p:blipFill>
        <p:spPr bwMode="auto">
          <a:xfrm>
            <a:off x="2808288" y="1520825"/>
            <a:ext cx="6011862" cy="4364038"/>
          </a:xfrm>
          <a:prstGeom prst="rect">
            <a:avLst/>
          </a:prstGeom>
          <a:noFill/>
          <a:ln w="9525">
            <a:noFill/>
            <a:miter lim="800000"/>
            <a:headEnd/>
            <a:tailEnd/>
          </a:ln>
        </p:spPr>
      </p:pic>
      <p:sp>
        <p:nvSpPr>
          <p:cNvPr id="46085" name="Text Box 5"/>
          <p:cNvSpPr txBox="1">
            <a:spLocks noChangeArrowheads="1"/>
          </p:cNvSpPr>
          <p:nvPr/>
        </p:nvSpPr>
        <p:spPr bwMode="auto">
          <a:xfrm>
            <a:off x="142875" y="6502400"/>
            <a:ext cx="7993063" cy="274638"/>
          </a:xfrm>
          <a:prstGeom prst="rect">
            <a:avLst/>
          </a:prstGeom>
          <a:noFill/>
          <a:ln w="9525">
            <a:noFill/>
            <a:miter lim="800000"/>
            <a:headEnd/>
            <a:tailEnd/>
          </a:ln>
        </p:spPr>
        <p:txBody>
          <a:bodyPr>
            <a:spAutoFit/>
          </a:bodyPr>
          <a:lstStyle/>
          <a:p>
            <a:pPr>
              <a:spcBef>
                <a:spcPct val="50000"/>
              </a:spcBef>
            </a:pPr>
            <a:r>
              <a:rPr lang="en-US" sz="1200"/>
              <a:t>Images from http://en.wikipedia.org/wiki/Angle_of_view</a:t>
            </a:r>
          </a:p>
        </p:txBody>
      </p:sp>
      <p:sp>
        <p:nvSpPr>
          <p:cNvPr id="6" name="Text Box 19"/>
          <p:cNvSpPr txBox="1">
            <a:spLocks noChangeArrowheads="1"/>
          </p:cNvSpPr>
          <p:nvPr/>
        </p:nvSpPr>
        <p:spPr bwMode="auto">
          <a:xfrm>
            <a:off x="8226698" y="6581001"/>
            <a:ext cx="917302" cy="276999"/>
          </a:xfrm>
          <a:prstGeom prst="rect">
            <a:avLst/>
          </a:prstGeom>
          <a:noFill/>
          <a:ln w="9525">
            <a:noFill/>
            <a:miter lim="800000"/>
            <a:headEnd/>
            <a:tailEnd/>
          </a:ln>
        </p:spPr>
        <p:txBody>
          <a:bodyPr wrap="none">
            <a:spAutoFit/>
          </a:bodyPr>
          <a:lstStyle/>
          <a:p>
            <a:pPr eaLnBrk="0" hangingPunct="0"/>
            <a:r>
              <a:rPr lang="en-US" sz="1200" dirty="0"/>
              <a:t>K. Grauman</a:t>
            </a:r>
          </a:p>
        </p:txBody>
      </p:sp>
    </p:spTree>
    <p:extLst>
      <p:ext uri="{BB962C8B-B14F-4D97-AF65-F5344CB8AC3E}">
        <p14:creationId xmlns:p14="http://schemas.microsoft.com/office/powerpoint/2010/main" val="1205000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46088" y="0"/>
            <a:ext cx="8229600" cy="1143000"/>
          </a:xfrm>
        </p:spPr>
        <p:txBody>
          <a:bodyPr/>
          <a:lstStyle/>
          <a:p>
            <a:r>
              <a:rPr lang="zh-CN" altLang="en-US" dirty="0"/>
              <a:t>图像形成</a:t>
            </a:r>
            <a:endParaRPr lang="en-US" dirty="0"/>
          </a:p>
        </p:txBody>
      </p:sp>
      <p:pic>
        <p:nvPicPr>
          <p:cNvPr id="15363" name="Picture 4" descr="image-nothing"/>
          <p:cNvPicPr>
            <a:picLocks noChangeAspect="1" noChangeArrowheads="1"/>
          </p:cNvPicPr>
          <p:nvPr/>
        </p:nvPicPr>
        <p:blipFill>
          <a:blip r:embed="rId3" cstate="print"/>
          <a:srcRect/>
          <a:stretch>
            <a:fillRect/>
          </a:stretch>
        </p:blipFill>
        <p:spPr bwMode="auto">
          <a:xfrm>
            <a:off x="1905000" y="1447800"/>
            <a:ext cx="5484813" cy="2247900"/>
          </a:xfrm>
          <a:prstGeom prst="rect">
            <a:avLst/>
          </a:prstGeom>
          <a:noFill/>
          <a:ln w="9525">
            <a:noFill/>
            <a:miter lim="800000"/>
            <a:headEnd/>
            <a:tailEnd/>
          </a:ln>
        </p:spPr>
      </p:pic>
      <p:grpSp>
        <p:nvGrpSpPr>
          <p:cNvPr id="2" name="Group 17"/>
          <p:cNvGrpSpPr>
            <a:grpSpLocks/>
          </p:cNvGrpSpPr>
          <p:nvPr/>
        </p:nvGrpSpPr>
        <p:grpSpPr bwMode="auto">
          <a:xfrm>
            <a:off x="2438400" y="1981200"/>
            <a:ext cx="4724400" cy="1524000"/>
            <a:chOff x="1536" y="1248"/>
            <a:chExt cx="2976" cy="960"/>
          </a:xfrm>
        </p:grpSpPr>
        <p:sp>
          <p:nvSpPr>
            <p:cNvPr id="15376" name="Line 7"/>
            <p:cNvSpPr>
              <a:spLocks noChangeShapeType="1"/>
            </p:cNvSpPr>
            <p:nvPr/>
          </p:nvSpPr>
          <p:spPr bwMode="auto">
            <a:xfrm>
              <a:off x="1536" y="1248"/>
              <a:ext cx="2976" cy="960"/>
            </a:xfrm>
            <a:prstGeom prst="line">
              <a:avLst/>
            </a:prstGeom>
            <a:noFill/>
            <a:ln w="19050">
              <a:solidFill>
                <a:srgbClr val="FF0000"/>
              </a:solidFill>
              <a:round/>
              <a:headEnd/>
              <a:tailEnd type="triangle" w="med" len="med"/>
            </a:ln>
          </p:spPr>
          <p:txBody>
            <a:bodyPr/>
            <a:lstStyle/>
            <a:p>
              <a:endParaRPr lang="en-US"/>
            </a:p>
          </p:txBody>
        </p:sp>
        <p:sp>
          <p:nvSpPr>
            <p:cNvPr id="15377" name="Line 8"/>
            <p:cNvSpPr>
              <a:spLocks noChangeShapeType="1"/>
            </p:cNvSpPr>
            <p:nvPr/>
          </p:nvSpPr>
          <p:spPr bwMode="auto">
            <a:xfrm>
              <a:off x="1536" y="1248"/>
              <a:ext cx="2976" cy="672"/>
            </a:xfrm>
            <a:prstGeom prst="line">
              <a:avLst/>
            </a:prstGeom>
            <a:noFill/>
            <a:ln w="19050">
              <a:solidFill>
                <a:srgbClr val="FF0000"/>
              </a:solidFill>
              <a:round/>
              <a:headEnd/>
              <a:tailEnd type="triangle" w="med" len="med"/>
            </a:ln>
          </p:spPr>
          <p:txBody>
            <a:bodyPr/>
            <a:lstStyle/>
            <a:p>
              <a:endParaRPr lang="en-US"/>
            </a:p>
          </p:txBody>
        </p:sp>
        <p:sp>
          <p:nvSpPr>
            <p:cNvPr id="15378" name="Line 9"/>
            <p:cNvSpPr>
              <a:spLocks noChangeShapeType="1"/>
            </p:cNvSpPr>
            <p:nvPr/>
          </p:nvSpPr>
          <p:spPr bwMode="auto">
            <a:xfrm>
              <a:off x="1536" y="1248"/>
              <a:ext cx="2976" cy="384"/>
            </a:xfrm>
            <a:prstGeom prst="line">
              <a:avLst/>
            </a:prstGeom>
            <a:noFill/>
            <a:ln w="19050">
              <a:solidFill>
                <a:srgbClr val="FF0000"/>
              </a:solidFill>
              <a:round/>
              <a:headEnd/>
              <a:tailEnd type="triangle" w="med" len="med"/>
            </a:ln>
          </p:spPr>
          <p:txBody>
            <a:bodyPr/>
            <a:lstStyle/>
            <a:p>
              <a:endParaRPr lang="en-US"/>
            </a:p>
          </p:txBody>
        </p:sp>
      </p:grpSp>
      <p:sp>
        <p:nvSpPr>
          <p:cNvPr id="23" name="Line 10"/>
          <p:cNvSpPr>
            <a:spLocks noChangeShapeType="1"/>
          </p:cNvSpPr>
          <p:nvPr/>
        </p:nvSpPr>
        <p:spPr bwMode="auto">
          <a:xfrm>
            <a:off x="2438400" y="1981200"/>
            <a:ext cx="4724400" cy="228600"/>
          </a:xfrm>
          <a:prstGeom prst="line">
            <a:avLst/>
          </a:prstGeom>
          <a:noFill/>
          <a:ln w="19050">
            <a:solidFill>
              <a:srgbClr val="FF0000"/>
            </a:solidFill>
            <a:round/>
            <a:headEnd/>
            <a:tailEnd type="triangle" w="med" len="med"/>
          </a:ln>
        </p:spPr>
        <p:txBody>
          <a:bodyPr/>
          <a:lstStyle/>
          <a:p>
            <a:endParaRPr lang="en-US"/>
          </a:p>
        </p:txBody>
      </p:sp>
      <p:grpSp>
        <p:nvGrpSpPr>
          <p:cNvPr id="3" name="Group 16"/>
          <p:cNvGrpSpPr>
            <a:grpSpLocks/>
          </p:cNvGrpSpPr>
          <p:nvPr/>
        </p:nvGrpSpPr>
        <p:grpSpPr bwMode="auto">
          <a:xfrm>
            <a:off x="2743200" y="2209800"/>
            <a:ext cx="4419600" cy="1295400"/>
            <a:chOff x="1728" y="1392"/>
            <a:chExt cx="2784" cy="816"/>
          </a:xfrm>
        </p:grpSpPr>
        <p:grpSp>
          <p:nvGrpSpPr>
            <p:cNvPr id="4" name="Group 15"/>
            <p:cNvGrpSpPr>
              <a:grpSpLocks/>
            </p:cNvGrpSpPr>
            <p:nvPr/>
          </p:nvGrpSpPr>
          <p:grpSpPr bwMode="auto">
            <a:xfrm>
              <a:off x="1728" y="1392"/>
              <a:ext cx="2784" cy="528"/>
              <a:chOff x="1728" y="1392"/>
              <a:chExt cx="2784" cy="528"/>
            </a:xfrm>
          </p:grpSpPr>
          <p:sp>
            <p:nvSpPr>
              <p:cNvPr id="15373" name="Line 11"/>
              <p:cNvSpPr>
                <a:spLocks noChangeShapeType="1"/>
              </p:cNvSpPr>
              <p:nvPr/>
            </p:nvSpPr>
            <p:spPr bwMode="auto">
              <a:xfrm flipV="1">
                <a:off x="1728" y="1392"/>
                <a:ext cx="2784" cy="240"/>
              </a:xfrm>
              <a:prstGeom prst="line">
                <a:avLst/>
              </a:prstGeom>
              <a:noFill/>
              <a:ln w="19050">
                <a:solidFill>
                  <a:srgbClr val="0000FF"/>
                </a:solidFill>
                <a:round/>
                <a:headEnd/>
                <a:tailEnd type="triangle" w="med" len="med"/>
              </a:ln>
            </p:spPr>
            <p:txBody>
              <a:bodyPr/>
              <a:lstStyle/>
              <a:p>
                <a:endParaRPr lang="en-US"/>
              </a:p>
            </p:txBody>
          </p:sp>
          <p:sp>
            <p:nvSpPr>
              <p:cNvPr id="15374" name="Line 12"/>
              <p:cNvSpPr>
                <a:spLocks noChangeShapeType="1"/>
              </p:cNvSpPr>
              <p:nvPr/>
            </p:nvSpPr>
            <p:spPr bwMode="auto">
              <a:xfrm>
                <a:off x="1728" y="1632"/>
                <a:ext cx="2784" cy="0"/>
              </a:xfrm>
              <a:prstGeom prst="line">
                <a:avLst/>
              </a:prstGeom>
              <a:noFill/>
              <a:ln w="19050">
                <a:solidFill>
                  <a:srgbClr val="0000FF"/>
                </a:solidFill>
                <a:round/>
                <a:headEnd/>
                <a:tailEnd type="triangle" w="med" len="med"/>
              </a:ln>
            </p:spPr>
            <p:txBody>
              <a:bodyPr/>
              <a:lstStyle/>
              <a:p>
                <a:endParaRPr lang="en-US"/>
              </a:p>
            </p:txBody>
          </p:sp>
          <p:sp>
            <p:nvSpPr>
              <p:cNvPr id="15375" name="Line 13"/>
              <p:cNvSpPr>
                <a:spLocks noChangeShapeType="1"/>
              </p:cNvSpPr>
              <p:nvPr/>
            </p:nvSpPr>
            <p:spPr bwMode="auto">
              <a:xfrm>
                <a:off x="1728" y="1632"/>
                <a:ext cx="2784" cy="288"/>
              </a:xfrm>
              <a:prstGeom prst="line">
                <a:avLst/>
              </a:prstGeom>
              <a:noFill/>
              <a:ln w="19050">
                <a:solidFill>
                  <a:srgbClr val="0000FF"/>
                </a:solidFill>
                <a:round/>
                <a:headEnd/>
                <a:tailEnd type="triangle" w="med" len="med"/>
              </a:ln>
            </p:spPr>
            <p:txBody>
              <a:bodyPr/>
              <a:lstStyle/>
              <a:p>
                <a:endParaRPr lang="en-US"/>
              </a:p>
            </p:txBody>
          </p:sp>
        </p:grpSp>
        <p:sp>
          <p:nvSpPr>
            <p:cNvPr id="15372" name="Line 14"/>
            <p:cNvSpPr>
              <a:spLocks noChangeShapeType="1"/>
            </p:cNvSpPr>
            <p:nvPr/>
          </p:nvSpPr>
          <p:spPr bwMode="auto">
            <a:xfrm>
              <a:off x="1728" y="1632"/>
              <a:ext cx="2784" cy="576"/>
            </a:xfrm>
            <a:prstGeom prst="line">
              <a:avLst/>
            </a:prstGeom>
            <a:noFill/>
            <a:ln w="19050">
              <a:solidFill>
                <a:srgbClr val="0000FF"/>
              </a:solidFill>
              <a:round/>
              <a:headEnd/>
              <a:tailEnd type="triangle" w="med" len="med"/>
            </a:ln>
          </p:spPr>
          <p:txBody>
            <a:bodyPr/>
            <a:lstStyle/>
            <a:p>
              <a:endParaRPr lang="en-US"/>
            </a:p>
          </p:txBody>
        </p:sp>
      </p:grpSp>
      <p:sp>
        <p:nvSpPr>
          <p:cNvPr id="15367" name="Oval 18"/>
          <p:cNvSpPr>
            <a:spLocks noChangeArrowheads="1"/>
          </p:cNvSpPr>
          <p:nvPr/>
        </p:nvSpPr>
        <p:spPr bwMode="auto">
          <a:xfrm>
            <a:off x="2393950" y="1949450"/>
            <a:ext cx="76200" cy="76200"/>
          </a:xfrm>
          <a:prstGeom prst="ellipse">
            <a:avLst/>
          </a:prstGeom>
          <a:solidFill>
            <a:srgbClr val="FF0000"/>
          </a:solidFill>
          <a:ln w="9525">
            <a:solidFill>
              <a:srgbClr val="000000"/>
            </a:solidFill>
            <a:round/>
            <a:headEnd/>
            <a:tailEnd/>
          </a:ln>
        </p:spPr>
        <p:txBody>
          <a:bodyPr wrap="none" anchor="ctr"/>
          <a:lstStyle/>
          <a:p>
            <a:pPr eaLnBrk="0" hangingPunct="0"/>
            <a:endParaRPr lang="en-US" sz="2400">
              <a:solidFill>
                <a:srgbClr val="000000"/>
              </a:solidFill>
              <a:latin typeface="Times New Roman" pitchFamily="1" charset="0"/>
            </a:endParaRPr>
          </a:p>
        </p:txBody>
      </p:sp>
      <p:sp>
        <p:nvSpPr>
          <p:cNvPr id="15368" name="Oval 19"/>
          <p:cNvSpPr>
            <a:spLocks noChangeArrowheads="1"/>
          </p:cNvSpPr>
          <p:nvPr/>
        </p:nvSpPr>
        <p:spPr bwMode="auto">
          <a:xfrm>
            <a:off x="2711450" y="2557463"/>
            <a:ext cx="76200" cy="76200"/>
          </a:xfrm>
          <a:prstGeom prst="ellipse">
            <a:avLst/>
          </a:prstGeom>
          <a:solidFill>
            <a:srgbClr val="0000FF"/>
          </a:solidFill>
          <a:ln w="9525">
            <a:solidFill>
              <a:srgbClr val="000000"/>
            </a:solidFill>
            <a:round/>
            <a:headEnd/>
            <a:tailEnd/>
          </a:ln>
        </p:spPr>
        <p:txBody>
          <a:bodyPr wrap="none" anchor="ctr"/>
          <a:lstStyle/>
          <a:p>
            <a:pPr eaLnBrk="0" hangingPunct="0"/>
            <a:endParaRPr lang="en-US" sz="2400">
              <a:solidFill>
                <a:srgbClr val="000000"/>
              </a:solidFill>
              <a:latin typeface="Times New Roman" pitchFamily="1" charset="0"/>
            </a:endParaRPr>
          </a:p>
        </p:txBody>
      </p:sp>
      <p:sp>
        <p:nvSpPr>
          <p:cNvPr id="32" name="Rectangle 3"/>
          <p:cNvSpPr txBox="1">
            <a:spLocks noChangeArrowheads="1"/>
          </p:cNvSpPr>
          <p:nvPr/>
        </p:nvSpPr>
        <p:spPr bwMode="auto">
          <a:xfrm>
            <a:off x="738188" y="4268788"/>
            <a:ext cx="7996237" cy="1295400"/>
          </a:xfrm>
          <a:prstGeom prst="rect">
            <a:avLst/>
          </a:prstGeom>
          <a:noFill/>
          <a:ln w="9525">
            <a:noFill/>
            <a:miter lim="800000"/>
            <a:headEnd/>
            <a:tailEnd/>
          </a:ln>
        </p:spPr>
        <p:txBody>
          <a:bodyPr/>
          <a:lstStyle/>
          <a:p>
            <a:pPr marL="342900" indent="-342900" eaLnBrk="0" hangingPunct="0">
              <a:spcBef>
                <a:spcPct val="20000"/>
              </a:spcBef>
              <a:buFontTx/>
              <a:buChar char="•"/>
              <a:defRPr/>
            </a:pPr>
            <a:r>
              <a:rPr lang="zh-CN" altLang="en-US" sz="2400" kern="0" dirty="0">
                <a:latin typeface="+mn-lt"/>
              </a:rPr>
              <a:t>我们来设计一个相机</a:t>
            </a:r>
            <a:endParaRPr lang="en-US" sz="2400" kern="0" dirty="0">
              <a:latin typeface="+mn-lt"/>
            </a:endParaRPr>
          </a:p>
          <a:p>
            <a:pPr marL="742950" lvl="1" indent="-285750" eaLnBrk="0" hangingPunct="0">
              <a:spcBef>
                <a:spcPct val="20000"/>
              </a:spcBef>
              <a:buFontTx/>
              <a:buChar char="–"/>
              <a:defRPr/>
            </a:pPr>
            <a:r>
              <a:rPr lang="zh-CN" altLang="en-US" sz="2400" kern="0" dirty="0"/>
              <a:t>想法</a:t>
            </a:r>
            <a:r>
              <a:rPr lang="en-US" altLang="zh-CN" sz="2400" kern="0" dirty="0"/>
              <a:t>1</a:t>
            </a:r>
            <a:r>
              <a:rPr lang="en-US" sz="2400" kern="0" dirty="0">
                <a:latin typeface="+mn-lt"/>
              </a:rPr>
              <a:t>:  </a:t>
            </a:r>
            <a:r>
              <a:rPr lang="zh-CN" altLang="en-US" sz="2400" kern="0" dirty="0">
                <a:latin typeface="+mn-lt"/>
              </a:rPr>
              <a:t>把一块幕布放在物体前面</a:t>
            </a:r>
            <a:endParaRPr lang="en-US" sz="2400" kern="0" dirty="0">
              <a:latin typeface="+mn-lt"/>
            </a:endParaRPr>
          </a:p>
          <a:p>
            <a:pPr marL="742950" lvl="1" indent="-285750" eaLnBrk="0" hangingPunct="0">
              <a:spcBef>
                <a:spcPct val="20000"/>
              </a:spcBef>
              <a:buFontTx/>
              <a:buChar char="–"/>
              <a:defRPr/>
            </a:pPr>
            <a:r>
              <a:rPr lang="zh-CN" altLang="en-US" sz="2400" kern="0" dirty="0"/>
              <a:t>这样</a:t>
            </a:r>
            <a:r>
              <a:rPr lang="zh-CN" altLang="en-US" sz="2400" kern="0" dirty="0">
                <a:latin typeface="+mn-lt"/>
              </a:rPr>
              <a:t>我们能获得一张有效的图像吗</a:t>
            </a:r>
            <a:r>
              <a:rPr lang="en-US" sz="2400" kern="0" dirty="0">
                <a:latin typeface="+mn-lt"/>
              </a:rPr>
              <a:t>?</a:t>
            </a:r>
          </a:p>
        </p:txBody>
      </p:sp>
      <p:sp>
        <p:nvSpPr>
          <p:cNvPr id="15370" name="Text Box 4"/>
          <p:cNvSpPr txBox="1">
            <a:spLocks noChangeArrowheads="1"/>
          </p:cNvSpPr>
          <p:nvPr/>
        </p:nvSpPr>
        <p:spPr bwMode="auto">
          <a:xfrm>
            <a:off x="7562850" y="6584950"/>
            <a:ext cx="2303463" cy="276225"/>
          </a:xfrm>
          <a:prstGeom prst="rect">
            <a:avLst/>
          </a:prstGeom>
          <a:noFill/>
          <a:ln w="9525">
            <a:noFill/>
            <a:miter lim="800000"/>
            <a:headEnd/>
            <a:tailEnd/>
          </a:ln>
        </p:spPr>
        <p:txBody>
          <a:bodyPr>
            <a:spAutoFit/>
          </a:bodyPr>
          <a:lstStyle/>
          <a:p>
            <a:pPr>
              <a:spcBef>
                <a:spcPct val="50000"/>
              </a:spcBef>
            </a:pPr>
            <a:r>
              <a:rPr lang="en-US" sz="1200"/>
              <a:t>Slide by Steve Seitz</a:t>
            </a:r>
          </a:p>
        </p:txBody>
      </p:sp>
    </p:spTree>
    <p:extLst>
      <p:ext uri="{BB962C8B-B14F-4D97-AF65-F5344CB8AC3E}">
        <p14:creationId xmlns:p14="http://schemas.microsoft.com/office/powerpoint/2010/main" val="186870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p:cNvPicPr>
            <a:picLocks noChangeAspect="1" noChangeArrowheads="1"/>
          </p:cNvPicPr>
          <p:nvPr/>
        </p:nvPicPr>
        <p:blipFill>
          <a:blip r:embed="rId3" cstate="print"/>
          <a:srcRect l="47440" t="21820" r="18698" b="10492"/>
          <a:stretch>
            <a:fillRect/>
          </a:stretch>
        </p:blipFill>
        <p:spPr bwMode="auto">
          <a:xfrm>
            <a:off x="4224338" y="441325"/>
            <a:ext cx="4918075" cy="6011863"/>
          </a:xfrm>
          <a:prstGeom prst="rect">
            <a:avLst/>
          </a:prstGeom>
          <a:noFill/>
          <a:ln w="9525">
            <a:noFill/>
            <a:miter lim="800000"/>
            <a:headEnd/>
            <a:tailEnd/>
          </a:ln>
        </p:spPr>
      </p:pic>
      <p:sp>
        <p:nvSpPr>
          <p:cNvPr id="47107" name="Rectangle 6"/>
          <p:cNvSpPr>
            <a:spLocks noChangeArrowheads="1"/>
          </p:cNvSpPr>
          <p:nvPr/>
        </p:nvSpPr>
        <p:spPr bwMode="auto">
          <a:xfrm rot="-1539029">
            <a:off x="3059113" y="3779838"/>
            <a:ext cx="1835150" cy="3097212"/>
          </a:xfrm>
          <a:prstGeom prst="rect">
            <a:avLst/>
          </a:prstGeom>
          <a:solidFill>
            <a:schemeClr val="bg1"/>
          </a:solidFill>
          <a:ln w="9525">
            <a:noFill/>
            <a:miter lim="800000"/>
            <a:headEnd/>
            <a:tailEnd/>
          </a:ln>
        </p:spPr>
        <p:txBody>
          <a:bodyPr wrap="none" anchor="ctr"/>
          <a:lstStyle/>
          <a:p>
            <a:endParaRPr lang="en-US"/>
          </a:p>
        </p:txBody>
      </p:sp>
      <p:sp>
        <p:nvSpPr>
          <p:cNvPr id="47108" name="Rectangle 7"/>
          <p:cNvSpPr>
            <a:spLocks noChangeArrowheads="1"/>
          </p:cNvSpPr>
          <p:nvPr/>
        </p:nvSpPr>
        <p:spPr bwMode="auto">
          <a:xfrm rot="-1447472">
            <a:off x="3346450" y="1008063"/>
            <a:ext cx="1403350" cy="1909762"/>
          </a:xfrm>
          <a:prstGeom prst="rect">
            <a:avLst/>
          </a:prstGeom>
          <a:solidFill>
            <a:schemeClr val="bg1"/>
          </a:solidFill>
          <a:ln w="9525">
            <a:noFill/>
            <a:miter lim="800000"/>
            <a:headEnd/>
            <a:tailEnd/>
          </a:ln>
        </p:spPr>
        <p:txBody>
          <a:bodyPr wrap="none" anchor="ctr"/>
          <a:lstStyle/>
          <a:p>
            <a:endParaRPr lang="en-US"/>
          </a:p>
        </p:txBody>
      </p:sp>
      <p:sp>
        <p:nvSpPr>
          <p:cNvPr id="47109" name="Rectangle 9"/>
          <p:cNvSpPr>
            <a:spLocks noChangeArrowheads="1"/>
          </p:cNvSpPr>
          <p:nvPr/>
        </p:nvSpPr>
        <p:spPr bwMode="auto">
          <a:xfrm>
            <a:off x="3995738" y="3276600"/>
            <a:ext cx="504825" cy="287338"/>
          </a:xfrm>
          <a:prstGeom prst="rect">
            <a:avLst/>
          </a:prstGeom>
          <a:solidFill>
            <a:schemeClr val="bg1"/>
          </a:solidFill>
          <a:ln w="9525">
            <a:noFill/>
            <a:miter lim="800000"/>
            <a:headEnd/>
            <a:tailEnd/>
          </a:ln>
        </p:spPr>
        <p:txBody>
          <a:bodyPr wrap="none" anchor="ctr"/>
          <a:lstStyle/>
          <a:p>
            <a:endParaRPr lang="en-US"/>
          </a:p>
        </p:txBody>
      </p:sp>
      <p:sp>
        <p:nvSpPr>
          <p:cNvPr id="275459" name="Rectangle 3"/>
          <p:cNvSpPr>
            <a:spLocks noGrp="1" noChangeArrowheads="1"/>
          </p:cNvSpPr>
          <p:nvPr>
            <p:ph type="body" idx="1"/>
          </p:nvPr>
        </p:nvSpPr>
        <p:spPr>
          <a:xfrm>
            <a:off x="376851" y="1727390"/>
            <a:ext cx="3935412" cy="2787650"/>
          </a:xfrm>
        </p:spPr>
        <p:txBody>
          <a:bodyPr/>
          <a:lstStyle/>
          <a:p>
            <a:pPr marL="0" indent="0">
              <a:lnSpc>
                <a:spcPct val="90000"/>
              </a:lnSpc>
              <a:spcBef>
                <a:spcPts val="600"/>
              </a:spcBef>
              <a:spcAft>
                <a:spcPts val="600"/>
              </a:spcAft>
              <a:buNone/>
            </a:pPr>
            <a:r>
              <a:rPr lang="zh-CN" altLang="en-US" sz="2400" dirty="0"/>
              <a:t>视场角取决于焦距大小</a:t>
            </a:r>
            <a:endParaRPr lang="en-US" sz="2400" dirty="0"/>
          </a:p>
          <a:p>
            <a:pPr eaLnBrk="1" hangingPunct="1">
              <a:lnSpc>
                <a:spcPct val="90000"/>
              </a:lnSpc>
              <a:spcBef>
                <a:spcPts val="600"/>
              </a:spcBef>
              <a:spcAft>
                <a:spcPts val="600"/>
              </a:spcAft>
            </a:pPr>
            <a:r>
              <a:rPr lang="en-US" sz="2400" dirty="0" err="1"/>
              <a:t>随着焦距变小</a:t>
            </a:r>
            <a:r>
              <a:rPr lang="zh-CN" altLang="en-US" sz="2400" dirty="0"/>
              <a:t>，图像能够观察更大角度范围</a:t>
            </a:r>
            <a:endParaRPr lang="en-US" sz="2400" dirty="0"/>
          </a:p>
          <a:p>
            <a:pPr eaLnBrk="1" hangingPunct="1">
              <a:lnSpc>
                <a:spcPct val="90000"/>
              </a:lnSpc>
              <a:spcBef>
                <a:spcPts val="600"/>
              </a:spcBef>
              <a:spcAft>
                <a:spcPts val="600"/>
              </a:spcAft>
            </a:pPr>
            <a:r>
              <a:rPr lang="en-US" sz="2400" dirty="0" err="1"/>
              <a:t>随着焦距增大</a:t>
            </a:r>
            <a:r>
              <a:rPr lang="zh-CN" altLang="en-US" sz="2400" dirty="0"/>
              <a:t>，图像能够观察得更远</a:t>
            </a:r>
            <a:endParaRPr lang="en-US" sz="2400" dirty="0"/>
          </a:p>
        </p:txBody>
      </p:sp>
      <p:sp>
        <p:nvSpPr>
          <p:cNvPr id="47111" name="Rectangle 2"/>
          <p:cNvSpPr>
            <a:spLocks noGrp="1" noChangeArrowheads="1"/>
          </p:cNvSpPr>
          <p:nvPr>
            <p:ph type="title"/>
          </p:nvPr>
        </p:nvSpPr>
        <p:spPr>
          <a:xfrm>
            <a:off x="-288925" y="53975"/>
            <a:ext cx="9612313" cy="1143000"/>
          </a:xfrm>
        </p:spPr>
        <p:txBody>
          <a:bodyPr/>
          <a:lstStyle/>
          <a:p>
            <a:r>
              <a:rPr lang="en-US" altLang="zh-CN" sz="4000" dirty="0"/>
              <a:t>2.2</a:t>
            </a:r>
            <a:r>
              <a:rPr lang="zh-CN" altLang="en-US" sz="4000" dirty="0"/>
              <a:t>透镜</a:t>
            </a:r>
            <a:endParaRPr lang="en-US" sz="4000" dirty="0"/>
          </a:p>
        </p:txBody>
      </p:sp>
      <p:sp>
        <p:nvSpPr>
          <p:cNvPr id="47112" name="Text Box 5"/>
          <p:cNvSpPr txBox="1">
            <a:spLocks noChangeArrowheads="1"/>
          </p:cNvSpPr>
          <p:nvPr/>
        </p:nvSpPr>
        <p:spPr bwMode="auto">
          <a:xfrm>
            <a:off x="7308850" y="6583363"/>
            <a:ext cx="2484438" cy="274637"/>
          </a:xfrm>
          <a:prstGeom prst="rect">
            <a:avLst/>
          </a:prstGeom>
          <a:noFill/>
          <a:ln w="9525">
            <a:noFill/>
            <a:miter lim="800000"/>
            <a:headEnd/>
            <a:tailEnd/>
          </a:ln>
        </p:spPr>
        <p:txBody>
          <a:bodyPr>
            <a:spAutoFit/>
          </a:bodyPr>
          <a:lstStyle/>
          <a:p>
            <a:pPr>
              <a:spcBef>
                <a:spcPct val="50000"/>
              </a:spcBef>
            </a:pPr>
            <a:r>
              <a:rPr lang="en-US" sz="1200"/>
              <a:t>from R. Duraiswami </a:t>
            </a:r>
          </a:p>
        </p:txBody>
      </p:sp>
    </p:spTree>
    <p:extLst>
      <p:ext uri="{BB962C8B-B14F-4D97-AF65-F5344CB8AC3E}">
        <p14:creationId xmlns:p14="http://schemas.microsoft.com/office/powerpoint/2010/main" val="286336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54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230188" y="69850"/>
            <a:ext cx="8686800" cy="1143000"/>
          </a:xfrm>
        </p:spPr>
        <p:txBody>
          <a:bodyPr/>
          <a:lstStyle/>
          <a:p>
            <a:pPr>
              <a:lnSpc>
                <a:spcPct val="90000"/>
              </a:lnSpc>
              <a:spcBef>
                <a:spcPts val="600"/>
              </a:spcBef>
              <a:spcAft>
                <a:spcPts val="600"/>
              </a:spcAft>
            </a:pPr>
            <a:r>
              <a:rPr lang="zh-CN" altLang="en-US" sz="4000" dirty="0"/>
              <a:t>视场角取决于焦距大小</a:t>
            </a:r>
            <a:endParaRPr lang="en-US" altLang="zh-CN" sz="4000" dirty="0"/>
          </a:p>
        </p:txBody>
      </p:sp>
      <p:pic>
        <p:nvPicPr>
          <p:cNvPr id="48131" name="Picture 5"/>
          <p:cNvPicPr>
            <a:picLocks noChangeAspect="1" noChangeArrowheads="1"/>
          </p:cNvPicPr>
          <p:nvPr/>
        </p:nvPicPr>
        <p:blipFill>
          <a:blip r:embed="rId3" cstate="print"/>
          <a:srcRect/>
          <a:stretch>
            <a:fillRect/>
          </a:stretch>
        </p:blipFill>
        <p:spPr bwMode="auto">
          <a:xfrm>
            <a:off x="762000" y="1368425"/>
            <a:ext cx="7315200" cy="2974975"/>
          </a:xfrm>
          <a:prstGeom prst="rect">
            <a:avLst/>
          </a:prstGeom>
          <a:noFill/>
          <a:ln w="9525">
            <a:noFill/>
            <a:miter lim="800000"/>
            <a:headEnd/>
            <a:tailEnd/>
          </a:ln>
        </p:spPr>
      </p:pic>
      <p:sp>
        <p:nvSpPr>
          <p:cNvPr id="48132" name="Text Box 4"/>
          <p:cNvSpPr txBox="1">
            <a:spLocks noChangeArrowheads="1"/>
          </p:cNvSpPr>
          <p:nvPr/>
        </p:nvSpPr>
        <p:spPr bwMode="auto">
          <a:xfrm>
            <a:off x="3124200" y="6219825"/>
            <a:ext cx="2358274" cy="461665"/>
          </a:xfrm>
          <a:prstGeom prst="rect">
            <a:avLst/>
          </a:prstGeom>
          <a:noFill/>
          <a:ln w="9525">
            <a:noFill/>
            <a:miter lim="800000"/>
            <a:headEnd/>
            <a:tailEnd/>
          </a:ln>
        </p:spPr>
        <p:txBody>
          <a:bodyPr wrap="none">
            <a:spAutoFit/>
          </a:bodyPr>
          <a:lstStyle/>
          <a:p>
            <a:pPr eaLnBrk="0" hangingPunct="0"/>
            <a:r>
              <a:rPr lang="zh-CN" altLang="en-US" sz="2400" dirty="0">
                <a:cs typeface="Arial" charset="0"/>
              </a:rPr>
              <a:t>小 </a:t>
            </a:r>
            <a:r>
              <a:rPr lang="en-US" sz="2400" dirty="0">
                <a:cs typeface="Arial" charset="0"/>
              </a:rPr>
              <a:t>FOV = </a:t>
            </a:r>
            <a:r>
              <a:rPr lang="zh-CN" altLang="en-US" sz="2400" dirty="0">
                <a:cs typeface="Arial" charset="0"/>
              </a:rPr>
              <a:t>大 焦距</a:t>
            </a:r>
            <a:endParaRPr lang="en-US" sz="2400" dirty="0">
              <a:cs typeface="Arial" charset="0"/>
            </a:endParaRPr>
          </a:p>
        </p:txBody>
      </p:sp>
      <p:sp>
        <p:nvSpPr>
          <p:cNvPr id="48134" name="Text Box 7"/>
          <p:cNvSpPr txBox="1">
            <a:spLocks noChangeArrowheads="1"/>
          </p:cNvSpPr>
          <p:nvPr/>
        </p:nvSpPr>
        <p:spPr bwMode="auto">
          <a:xfrm>
            <a:off x="7712075" y="6532563"/>
            <a:ext cx="1309688" cy="274637"/>
          </a:xfrm>
          <a:prstGeom prst="rect">
            <a:avLst/>
          </a:prstGeom>
          <a:noFill/>
          <a:ln w="9525">
            <a:noFill/>
            <a:miter lim="800000"/>
            <a:headEnd/>
            <a:tailEnd/>
          </a:ln>
        </p:spPr>
        <p:txBody>
          <a:bodyPr wrap="none">
            <a:spAutoFit/>
          </a:bodyPr>
          <a:lstStyle/>
          <a:p>
            <a:pPr eaLnBrk="0" hangingPunct="0"/>
            <a:r>
              <a:rPr lang="en-US" sz="1200">
                <a:cs typeface="Arial" charset="0"/>
              </a:rPr>
              <a:t>Slide by A. Efros</a:t>
            </a:r>
          </a:p>
        </p:txBody>
      </p:sp>
      <p:pic>
        <p:nvPicPr>
          <p:cNvPr id="2" name="图片 1">
            <a:extLst>
              <a:ext uri="{FF2B5EF4-FFF2-40B4-BE49-F238E27FC236}">
                <a16:creationId xmlns:a16="http://schemas.microsoft.com/office/drawing/2014/main" id="{D4F1E1DD-9F44-6941-91EA-578471893D97}"/>
              </a:ext>
            </a:extLst>
          </p:cNvPr>
          <p:cNvPicPr>
            <a:picLocks noChangeAspect="1"/>
          </p:cNvPicPr>
          <p:nvPr/>
        </p:nvPicPr>
        <p:blipFill>
          <a:blip r:embed="rId4"/>
          <a:stretch>
            <a:fillRect/>
          </a:stretch>
        </p:blipFill>
        <p:spPr>
          <a:xfrm>
            <a:off x="2817437" y="4675187"/>
            <a:ext cx="2971800" cy="1295400"/>
          </a:xfrm>
          <a:prstGeom prst="rect">
            <a:avLst/>
          </a:prstGeom>
        </p:spPr>
      </p:pic>
      <p:sp>
        <p:nvSpPr>
          <p:cNvPr id="7" name="Text Box 4">
            <a:extLst>
              <a:ext uri="{FF2B5EF4-FFF2-40B4-BE49-F238E27FC236}">
                <a16:creationId xmlns:a16="http://schemas.microsoft.com/office/drawing/2014/main" id="{54E1D11E-FD7E-5045-BEB2-51E9B04E5390}"/>
              </a:ext>
            </a:extLst>
          </p:cNvPr>
          <p:cNvSpPr txBox="1">
            <a:spLocks noChangeArrowheads="1"/>
          </p:cNvSpPr>
          <p:nvPr/>
        </p:nvSpPr>
        <p:spPr bwMode="auto">
          <a:xfrm>
            <a:off x="533400" y="4361688"/>
            <a:ext cx="1885453" cy="461665"/>
          </a:xfrm>
          <a:prstGeom prst="rect">
            <a:avLst/>
          </a:prstGeom>
          <a:noFill/>
          <a:ln w="9525">
            <a:noFill/>
            <a:miter lim="800000"/>
            <a:headEnd/>
            <a:tailEnd/>
          </a:ln>
        </p:spPr>
        <p:txBody>
          <a:bodyPr wrap="none">
            <a:spAutoFit/>
          </a:bodyPr>
          <a:lstStyle/>
          <a:p>
            <a:pPr eaLnBrk="0" hangingPunct="0"/>
            <a:r>
              <a:rPr lang="en-US" altLang="zh-CN" sz="2400" dirty="0">
                <a:cs typeface="Arial" charset="0"/>
              </a:rPr>
              <a:t>d</a:t>
            </a:r>
            <a:r>
              <a:rPr lang="zh-CN" altLang="en-US" sz="2400" dirty="0">
                <a:cs typeface="Arial" charset="0"/>
              </a:rPr>
              <a:t>传感器大小</a:t>
            </a:r>
            <a:endParaRPr lang="en-US" sz="2400" dirty="0">
              <a:cs typeface="Arial" charset="0"/>
            </a:endParaRPr>
          </a:p>
        </p:txBody>
      </p:sp>
    </p:spTree>
    <p:extLst>
      <p:ext uri="{BB962C8B-B14F-4D97-AF65-F5344CB8AC3E}">
        <p14:creationId xmlns:p14="http://schemas.microsoft.com/office/powerpoint/2010/main" val="3301883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本章内容</a:t>
            </a:r>
            <a:endParaRPr lang="en-US" dirty="0"/>
          </a:p>
        </p:txBody>
      </p:sp>
      <p:sp>
        <p:nvSpPr>
          <p:cNvPr id="3" name="Content Placeholder 2"/>
          <p:cNvSpPr>
            <a:spLocks noGrp="1"/>
          </p:cNvSpPr>
          <p:nvPr>
            <p:ph idx="1"/>
          </p:nvPr>
        </p:nvSpPr>
        <p:spPr/>
        <p:txBody>
          <a:bodyPr/>
          <a:lstStyle/>
          <a:p>
            <a:r>
              <a:rPr lang="en-US" altLang="zh-CN" dirty="0"/>
              <a:t>2.1.</a:t>
            </a:r>
            <a:r>
              <a:rPr lang="zh-CN" altLang="en-US" dirty="0"/>
              <a:t>针孔相机</a:t>
            </a:r>
            <a:endParaRPr lang="en-US" altLang="zh-CN" dirty="0"/>
          </a:p>
          <a:p>
            <a:r>
              <a:rPr lang="en-US" altLang="zh-CN" dirty="0"/>
              <a:t>2.2.</a:t>
            </a:r>
            <a:r>
              <a:rPr lang="zh-CN" altLang="en-US" dirty="0"/>
              <a:t>透镜</a:t>
            </a:r>
            <a:endParaRPr lang="en-US" dirty="0"/>
          </a:p>
          <a:p>
            <a:r>
              <a:rPr lang="en-US" altLang="zh-CN" dirty="0">
                <a:solidFill>
                  <a:srgbClr val="00B050"/>
                </a:solidFill>
              </a:rPr>
              <a:t>2.3.</a:t>
            </a:r>
            <a:r>
              <a:rPr lang="zh-CN" altLang="en-US" dirty="0">
                <a:solidFill>
                  <a:srgbClr val="00B050"/>
                </a:solidFill>
              </a:rPr>
              <a:t>几何模型</a:t>
            </a:r>
            <a:endParaRPr lang="en-US" altLang="zh-CN" dirty="0">
              <a:solidFill>
                <a:srgbClr val="00B050"/>
              </a:solidFill>
            </a:endParaRPr>
          </a:p>
          <a:p>
            <a:r>
              <a:rPr lang="en-US" altLang="zh-CN" dirty="0"/>
              <a:t>2.4.</a:t>
            </a:r>
            <a:r>
              <a:rPr lang="zh-CN" altLang="en-US" dirty="0"/>
              <a:t>光照模型</a:t>
            </a:r>
            <a:endParaRPr lang="en-US" altLang="zh-CN" dirty="0"/>
          </a:p>
          <a:p>
            <a:r>
              <a:rPr lang="en-US" altLang="zh-CN" dirty="0"/>
              <a:t>2.5.</a:t>
            </a:r>
            <a:r>
              <a:rPr lang="zh-CN" altLang="en-US" dirty="0"/>
              <a:t>感光元件</a:t>
            </a:r>
            <a:endParaRPr lang="en-US" altLang="zh-CN" dirty="0"/>
          </a:p>
          <a:p>
            <a:r>
              <a:rPr lang="en-US" altLang="zh-CN" dirty="0"/>
              <a:t>2.6.</a:t>
            </a:r>
            <a:r>
              <a:rPr lang="zh-CN" altLang="en-US" dirty="0"/>
              <a:t>色彩空间</a:t>
            </a:r>
            <a:endParaRPr lang="en-US" altLang="zh-CN" dirty="0"/>
          </a:p>
          <a:p>
            <a:r>
              <a:rPr lang="en-US" altLang="zh-CN" dirty="0"/>
              <a:t>2.7.</a:t>
            </a:r>
            <a:r>
              <a:rPr lang="zh-CN" altLang="en-US" dirty="0"/>
              <a:t>相机标定</a:t>
            </a:r>
            <a:endParaRPr lang="en-US" altLang="zh-CN" dirty="0"/>
          </a:p>
          <a:p>
            <a:pPr marL="0" indent="0">
              <a:buNone/>
            </a:pPr>
            <a:endParaRPr lang="en-US" altLang="zh-CN" dirty="0"/>
          </a:p>
        </p:txBody>
      </p:sp>
    </p:spTree>
    <p:extLst>
      <p:ext uri="{BB962C8B-B14F-4D97-AF65-F5344CB8AC3E}">
        <p14:creationId xmlns:p14="http://schemas.microsoft.com/office/powerpoint/2010/main" val="2743088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940F6-A449-E948-9000-3CC55E5F66AC}"/>
              </a:ext>
            </a:extLst>
          </p:cNvPr>
          <p:cNvSpPr>
            <a:spLocks noGrp="1"/>
          </p:cNvSpPr>
          <p:nvPr>
            <p:ph type="title"/>
          </p:nvPr>
        </p:nvSpPr>
        <p:spPr/>
        <p:txBody>
          <a:bodyPr/>
          <a:lstStyle/>
          <a:p>
            <a:r>
              <a:rPr kumimoji="1" lang="en-US" altLang="zh-CN" dirty="0"/>
              <a:t>2.3</a:t>
            </a:r>
            <a:r>
              <a:rPr kumimoji="1" lang="zh-CN" altLang="en-US" dirty="0"/>
              <a:t>几何模型</a:t>
            </a:r>
          </a:p>
        </p:txBody>
      </p:sp>
      <p:sp>
        <p:nvSpPr>
          <p:cNvPr id="3" name="内容占位符 2">
            <a:extLst>
              <a:ext uri="{FF2B5EF4-FFF2-40B4-BE49-F238E27FC236}">
                <a16:creationId xmlns:a16="http://schemas.microsoft.com/office/drawing/2014/main" id="{A039E355-B87C-F844-8801-C5014C574CE4}"/>
              </a:ext>
            </a:extLst>
          </p:cNvPr>
          <p:cNvSpPr>
            <a:spLocks noGrp="1"/>
          </p:cNvSpPr>
          <p:nvPr>
            <p:ph idx="1"/>
          </p:nvPr>
        </p:nvSpPr>
        <p:spPr/>
        <p:txBody>
          <a:bodyPr/>
          <a:lstStyle/>
          <a:p>
            <a:pPr marL="0" indent="0">
              <a:buNone/>
            </a:pPr>
            <a:endParaRPr kumimoji="1" lang="zh-CN" altLang="en-US" dirty="0"/>
          </a:p>
        </p:txBody>
      </p:sp>
      <p:pic>
        <p:nvPicPr>
          <p:cNvPr id="6145" name="Picture 1" descr="page11image60114768">
            <a:extLst>
              <a:ext uri="{FF2B5EF4-FFF2-40B4-BE49-F238E27FC236}">
                <a16:creationId xmlns:a16="http://schemas.microsoft.com/office/drawing/2014/main" id="{84BD9562-C596-5C45-89F4-9C7DF1879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35" y="1417638"/>
            <a:ext cx="6645710" cy="27576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82DFF2F2-9C8D-F645-A1B7-414570569871}"/>
              </a:ext>
            </a:extLst>
          </p:cNvPr>
          <p:cNvPicPr>
            <a:picLocks noChangeAspect="1"/>
          </p:cNvPicPr>
          <p:nvPr/>
        </p:nvPicPr>
        <p:blipFill>
          <a:blip r:embed="rId4"/>
          <a:stretch>
            <a:fillRect/>
          </a:stretch>
        </p:blipFill>
        <p:spPr>
          <a:xfrm>
            <a:off x="914400" y="4443064"/>
            <a:ext cx="3200400" cy="1629472"/>
          </a:xfrm>
          <a:prstGeom prst="rect">
            <a:avLst/>
          </a:prstGeom>
        </p:spPr>
      </p:pic>
      <p:pic>
        <p:nvPicPr>
          <p:cNvPr id="6" name="图片 5">
            <a:extLst>
              <a:ext uri="{FF2B5EF4-FFF2-40B4-BE49-F238E27FC236}">
                <a16:creationId xmlns:a16="http://schemas.microsoft.com/office/drawing/2014/main" id="{942F57C9-2204-0F4B-9F14-A85F030EFDCA}"/>
              </a:ext>
            </a:extLst>
          </p:cNvPr>
          <p:cNvPicPr>
            <a:picLocks noChangeAspect="1"/>
          </p:cNvPicPr>
          <p:nvPr/>
        </p:nvPicPr>
        <p:blipFill>
          <a:blip r:embed="rId5"/>
          <a:stretch>
            <a:fillRect/>
          </a:stretch>
        </p:blipFill>
        <p:spPr>
          <a:xfrm>
            <a:off x="4724400" y="4157382"/>
            <a:ext cx="1495984" cy="1965468"/>
          </a:xfrm>
          <a:prstGeom prst="rect">
            <a:avLst/>
          </a:prstGeom>
        </p:spPr>
      </p:pic>
    </p:spTree>
    <p:extLst>
      <p:ext uri="{BB962C8B-B14F-4D97-AF65-F5344CB8AC3E}">
        <p14:creationId xmlns:p14="http://schemas.microsoft.com/office/powerpoint/2010/main" val="39380396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940F6-A449-E948-9000-3CC55E5F66AC}"/>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内部参数</a:t>
            </a:r>
          </a:p>
        </p:txBody>
      </p:sp>
      <p:pic>
        <p:nvPicPr>
          <p:cNvPr id="7169" name="Picture 1" descr="page23image60152944">
            <a:extLst>
              <a:ext uri="{FF2B5EF4-FFF2-40B4-BE49-F238E27FC236}">
                <a16:creationId xmlns:a16="http://schemas.microsoft.com/office/drawing/2014/main" id="{440BC639-0697-734A-B384-7369B5F71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590040"/>
            <a:ext cx="6629400" cy="27559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page23image58311616">
            <a:extLst>
              <a:ext uri="{FF2B5EF4-FFF2-40B4-BE49-F238E27FC236}">
                <a16:creationId xmlns:a16="http://schemas.microsoft.com/office/drawing/2014/main" id="{6FA8D0C3-E0B1-1B46-A7A5-4617C6970BD1}"/>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219200" y="2590800"/>
            <a:ext cx="8763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page23image58316416">
            <a:extLst>
              <a:ext uri="{FF2B5EF4-FFF2-40B4-BE49-F238E27FC236}">
                <a16:creationId xmlns:a16="http://schemas.microsoft.com/office/drawing/2014/main" id="{0D6EFF43-DA74-B34A-8F28-64C0789863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3771900"/>
            <a:ext cx="5334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8D31CC56-F180-1C4A-8CF4-66157318FBFF}"/>
              </a:ext>
            </a:extLst>
          </p:cNvPr>
          <p:cNvPicPr>
            <a:picLocks noChangeAspect="1"/>
          </p:cNvPicPr>
          <p:nvPr/>
        </p:nvPicPr>
        <p:blipFill>
          <a:blip r:embed="rId6"/>
          <a:stretch>
            <a:fillRect/>
          </a:stretch>
        </p:blipFill>
        <p:spPr>
          <a:xfrm>
            <a:off x="2852420" y="4105910"/>
            <a:ext cx="2806700" cy="2324100"/>
          </a:xfrm>
          <a:prstGeom prst="rect">
            <a:avLst/>
          </a:prstGeom>
        </p:spPr>
      </p:pic>
      <p:sp>
        <p:nvSpPr>
          <p:cNvPr id="5" name="文本框 4">
            <a:extLst>
              <a:ext uri="{FF2B5EF4-FFF2-40B4-BE49-F238E27FC236}">
                <a16:creationId xmlns:a16="http://schemas.microsoft.com/office/drawing/2014/main" id="{1C240DFC-B409-E54C-BD43-77E424A55487}"/>
              </a:ext>
            </a:extLst>
          </p:cNvPr>
          <p:cNvSpPr txBox="1"/>
          <p:nvPr/>
        </p:nvSpPr>
        <p:spPr>
          <a:xfrm>
            <a:off x="6301740" y="4841279"/>
            <a:ext cx="1143000" cy="369332"/>
          </a:xfrm>
          <a:prstGeom prst="rect">
            <a:avLst/>
          </a:prstGeom>
          <a:noFill/>
        </p:spPr>
        <p:txBody>
          <a:bodyPr wrap="square" rtlCol="0">
            <a:spAutoFit/>
          </a:bodyPr>
          <a:lstStyle/>
          <a:p>
            <a:r>
              <a:rPr kumimoji="1" lang="zh-CN" altLang="en-US" dirty="0"/>
              <a:t>数字图像</a:t>
            </a:r>
          </a:p>
        </p:txBody>
      </p:sp>
      <p:sp>
        <p:nvSpPr>
          <p:cNvPr id="10" name="文本框 9">
            <a:extLst>
              <a:ext uri="{FF2B5EF4-FFF2-40B4-BE49-F238E27FC236}">
                <a16:creationId xmlns:a16="http://schemas.microsoft.com/office/drawing/2014/main" id="{3FC28A44-9C94-B24A-B072-36AD1D2D91C1}"/>
              </a:ext>
            </a:extLst>
          </p:cNvPr>
          <p:cNvSpPr txBox="1"/>
          <p:nvPr/>
        </p:nvSpPr>
        <p:spPr>
          <a:xfrm>
            <a:off x="1483360" y="5783679"/>
            <a:ext cx="1028700" cy="646331"/>
          </a:xfrm>
          <a:prstGeom prst="rect">
            <a:avLst/>
          </a:prstGeom>
          <a:noFill/>
        </p:spPr>
        <p:txBody>
          <a:bodyPr wrap="square" rtlCol="0">
            <a:spAutoFit/>
          </a:bodyPr>
          <a:lstStyle/>
          <a:p>
            <a:r>
              <a:rPr kumimoji="1" lang="zh-CN" altLang="en-US" dirty="0"/>
              <a:t>左下角</a:t>
            </a:r>
            <a:endParaRPr kumimoji="1" lang="en-US" altLang="zh-CN" dirty="0"/>
          </a:p>
          <a:p>
            <a:r>
              <a:rPr kumimoji="1" lang="zh-CN" altLang="en-US" dirty="0"/>
              <a:t>为原点</a:t>
            </a:r>
          </a:p>
        </p:txBody>
      </p:sp>
    </p:spTree>
    <p:extLst>
      <p:ext uri="{BB962C8B-B14F-4D97-AF65-F5344CB8AC3E}">
        <p14:creationId xmlns:p14="http://schemas.microsoft.com/office/powerpoint/2010/main" val="4041988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940F6-A449-E948-9000-3CC55E5F66AC}"/>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内部参数</a:t>
            </a:r>
          </a:p>
        </p:txBody>
      </p:sp>
      <p:sp>
        <p:nvSpPr>
          <p:cNvPr id="3" name="内容占位符 2">
            <a:extLst>
              <a:ext uri="{FF2B5EF4-FFF2-40B4-BE49-F238E27FC236}">
                <a16:creationId xmlns:a16="http://schemas.microsoft.com/office/drawing/2014/main" id="{A039E355-B87C-F844-8801-C5014C574CE4}"/>
              </a:ext>
            </a:extLst>
          </p:cNvPr>
          <p:cNvSpPr>
            <a:spLocks noGrp="1"/>
          </p:cNvSpPr>
          <p:nvPr>
            <p:ph idx="1"/>
          </p:nvPr>
        </p:nvSpPr>
        <p:spPr/>
        <p:txBody>
          <a:bodyPr/>
          <a:lstStyle/>
          <a:p>
            <a:endParaRPr kumimoji="1" lang="zh-CN" altLang="en-US"/>
          </a:p>
        </p:txBody>
      </p:sp>
      <p:pic>
        <p:nvPicPr>
          <p:cNvPr id="4" name="Picture 1" descr="page11image60114768">
            <a:extLst>
              <a:ext uri="{FF2B5EF4-FFF2-40B4-BE49-F238E27FC236}">
                <a16:creationId xmlns:a16="http://schemas.microsoft.com/office/drawing/2014/main" id="{5AE3FC57-073D-1E48-A1B6-CD4BB53C2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458400"/>
            <a:ext cx="6645710" cy="27576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61F5D19A-031B-F24B-9D37-7ACCF905DE80}"/>
              </a:ext>
            </a:extLst>
          </p:cNvPr>
          <p:cNvPicPr>
            <a:picLocks noChangeAspect="1"/>
          </p:cNvPicPr>
          <p:nvPr/>
        </p:nvPicPr>
        <p:blipFill>
          <a:blip r:embed="rId4"/>
          <a:stretch>
            <a:fillRect/>
          </a:stretch>
        </p:blipFill>
        <p:spPr>
          <a:xfrm>
            <a:off x="914400" y="4256762"/>
            <a:ext cx="2546023" cy="2092725"/>
          </a:xfrm>
          <a:prstGeom prst="rect">
            <a:avLst/>
          </a:prstGeom>
        </p:spPr>
      </p:pic>
      <p:pic>
        <p:nvPicPr>
          <p:cNvPr id="6" name="图片 5">
            <a:extLst>
              <a:ext uri="{FF2B5EF4-FFF2-40B4-BE49-F238E27FC236}">
                <a16:creationId xmlns:a16="http://schemas.microsoft.com/office/drawing/2014/main" id="{F2C0349C-4A18-7F42-9763-3B640021529B}"/>
              </a:ext>
            </a:extLst>
          </p:cNvPr>
          <p:cNvPicPr>
            <a:picLocks noChangeAspect="1"/>
          </p:cNvPicPr>
          <p:nvPr/>
        </p:nvPicPr>
        <p:blipFill>
          <a:blip r:embed="rId5"/>
          <a:stretch>
            <a:fillRect/>
          </a:stretch>
        </p:blipFill>
        <p:spPr>
          <a:xfrm>
            <a:off x="3696934" y="5029200"/>
            <a:ext cx="4753355" cy="965201"/>
          </a:xfrm>
          <a:prstGeom prst="rect">
            <a:avLst/>
          </a:prstGeom>
        </p:spPr>
      </p:pic>
    </p:spTree>
    <p:extLst>
      <p:ext uri="{BB962C8B-B14F-4D97-AF65-F5344CB8AC3E}">
        <p14:creationId xmlns:p14="http://schemas.microsoft.com/office/powerpoint/2010/main" val="1703432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940F6-A449-E948-9000-3CC55E5F66AC}"/>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内部参数</a:t>
            </a:r>
          </a:p>
        </p:txBody>
      </p:sp>
      <p:sp>
        <p:nvSpPr>
          <p:cNvPr id="3" name="内容占位符 2">
            <a:extLst>
              <a:ext uri="{FF2B5EF4-FFF2-40B4-BE49-F238E27FC236}">
                <a16:creationId xmlns:a16="http://schemas.microsoft.com/office/drawing/2014/main" id="{A039E355-B87C-F844-8801-C5014C574CE4}"/>
              </a:ext>
            </a:extLst>
          </p:cNvPr>
          <p:cNvSpPr>
            <a:spLocks noGrp="1"/>
          </p:cNvSpPr>
          <p:nvPr>
            <p:ph idx="1"/>
          </p:nvPr>
        </p:nvSpPr>
        <p:spPr/>
        <p:txBody>
          <a:bodyPr/>
          <a:lstStyle/>
          <a:p>
            <a:endParaRPr kumimoji="1" lang="zh-CN" altLang="en-US"/>
          </a:p>
        </p:txBody>
      </p:sp>
      <p:pic>
        <p:nvPicPr>
          <p:cNvPr id="4" name="Picture 1" descr="page11image60114768">
            <a:extLst>
              <a:ext uri="{FF2B5EF4-FFF2-40B4-BE49-F238E27FC236}">
                <a16:creationId xmlns:a16="http://schemas.microsoft.com/office/drawing/2014/main" id="{5AE3FC57-073D-1E48-A1B6-CD4BB53C2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458400"/>
            <a:ext cx="6645710" cy="27576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61F5D19A-031B-F24B-9D37-7ACCF905DE80}"/>
              </a:ext>
            </a:extLst>
          </p:cNvPr>
          <p:cNvPicPr>
            <a:picLocks noChangeAspect="1"/>
          </p:cNvPicPr>
          <p:nvPr/>
        </p:nvPicPr>
        <p:blipFill>
          <a:blip r:embed="rId4"/>
          <a:stretch>
            <a:fillRect/>
          </a:stretch>
        </p:blipFill>
        <p:spPr>
          <a:xfrm>
            <a:off x="798442" y="4249475"/>
            <a:ext cx="2546023" cy="2092725"/>
          </a:xfrm>
          <a:prstGeom prst="rect">
            <a:avLst/>
          </a:prstGeom>
        </p:spPr>
      </p:pic>
      <p:pic>
        <p:nvPicPr>
          <p:cNvPr id="7" name="图片 6">
            <a:extLst>
              <a:ext uri="{FF2B5EF4-FFF2-40B4-BE49-F238E27FC236}">
                <a16:creationId xmlns:a16="http://schemas.microsoft.com/office/drawing/2014/main" id="{2B9CB064-DA9D-A044-A75B-C5448ECFF651}"/>
              </a:ext>
            </a:extLst>
          </p:cNvPr>
          <p:cNvPicPr>
            <a:picLocks noChangeAspect="1"/>
          </p:cNvPicPr>
          <p:nvPr/>
        </p:nvPicPr>
        <p:blipFill>
          <a:blip r:embed="rId5"/>
          <a:stretch>
            <a:fillRect/>
          </a:stretch>
        </p:blipFill>
        <p:spPr>
          <a:xfrm>
            <a:off x="3519261" y="4398562"/>
            <a:ext cx="4967768" cy="1893376"/>
          </a:xfrm>
          <a:prstGeom prst="rect">
            <a:avLst/>
          </a:prstGeom>
        </p:spPr>
      </p:pic>
    </p:spTree>
    <p:extLst>
      <p:ext uri="{BB962C8B-B14F-4D97-AF65-F5344CB8AC3E}">
        <p14:creationId xmlns:p14="http://schemas.microsoft.com/office/powerpoint/2010/main" val="3127049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9D5E58-B2F7-5941-BFC2-8F1EC18F9E01}"/>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内部参数</a:t>
            </a:r>
          </a:p>
        </p:txBody>
      </p:sp>
      <p:sp>
        <p:nvSpPr>
          <p:cNvPr id="3" name="内容占位符 2">
            <a:extLst>
              <a:ext uri="{FF2B5EF4-FFF2-40B4-BE49-F238E27FC236}">
                <a16:creationId xmlns:a16="http://schemas.microsoft.com/office/drawing/2014/main" id="{72C0B309-05C5-304E-9444-D53426282F22}"/>
              </a:ext>
            </a:extLst>
          </p:cNvPr>
          <p:cNvSpPr>
            <a:spLocks noGrp="1"/>
          </p:cNvSpPr>
          <p:nvPr>
            <p:ph idx="1"/>
          </p:nvPr>
        </p:nvSpPr>
        <p:spPr/>
        <p:txBody>
          <a:bodyPr/>
          <a:lstStyle/>
          <a:p>
            <a:r>
              <a:rPr kumimoji="1" lang="zh-CN" altLang="en-US" dirty="0"/>
              <a:t>线性变换？？？</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pic>
        <p:nvPicPr>
          <p:cNvPr id="5" name="图片 4">
            <a:extLst>
              <a:ext uri="{FF2B5EF4-FFF2-40B4-BE49-F238E27FC236}">
                <a16:creationId xmlns:a16="http://schemas.microsoft.com/office/drawing/2014/main" id="{92C9A837-9088-0940-9BD0-E788246F624A}"/>
              </a:ext>
            </a:extLst>
          </p:cNvPr>
          <p:cNvPicPr>
            <a:picLocks noChangeAspect="1"/>
          </p:cNvPicPr>
          <p:nvPr/>
        </p:nvPicPr>
        <p:blipFill>
          <a:blip r:embed="rId3"/>
          <a:stretch>
            <a:fillRect/>
          </a:stretch>
        </p:blipFill>
        <p:spPr>
          <a:xfrm>
            <a:off x="914400" y="2770981"/>
            <a:ext cx="7077456" cy="1092200"/>
          </a:xfrm>
          <a:prstGeom prst="rect">
            <a:avLst/>
          </a:prstGeom>
        </p:spPr>
      </p:pic>
      <p:sp>
        <p:nvSpPr>
          <p:cNvPr id="6" name="乘 5">
            <a:extLst>
              <a:ext uri="{FF2B5EF4-FFF2-40B4-BE49-F238E27FC236}">
                <a16:creationId xmlns:a16="http://schemas.microsoft.com/office/drawing/2014/main" id="{BEA83CCD-2764-8546-84C2-6119D3D28544}"/>
              </a:ext>
            </a:extLst>
          </p:cNvPr>
          <p:cNvSpPr/>
          <p:nvPr/>
        </p:nvSpPr>
        <p:spPr>
          <a:xfrm>
            <a:off x="3576828" y="1417638"/>
            <a:ext cx="1752600" cy="9144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58F9B3EF-076C-AA49-98AA-E37836B1D6CD}"/>
              </a:ext>
            </a:extLst>
          </p:cNvPr>
          <p:cNvSpPr/>
          <p:nvPr/>
        </p:nvSpPr>
        <p:spPr>
          <a:xfrm>
            <a:off x="1828800" y="4671506"/>
            <a:ext cx="3020671" cy="646331"/>
          </a:xfrm>
          <a:prstGeom prst="rect">
            <a:avLst/>
          </a:prstGeom>
        </p:spPr>
        <p:txBody>
          <a:bodyPr wrap="square">
            <a:spAutoFit/>
          </a:bodyPr>
          <a:lstStyle/>
          <a:p>
            <a:pPr lvl="1">
              <a:spcBef>
                <a:spcPct val="20000"/>
              </a:spcBef>
            </a:pPr>
            <a:r>
              <a:rPr lang="zh-CN" altLang="en-US" sz="2800" dirty="0">
                <a:solidFill>
                  <a:srgbClr val="000000"/>
                </a:solidFill>
              </a:rPr>
              <a:t>除以</a:t>
            </a:r>
            <a:r>
              <a:rPr lang="en-US" altLang="zh-CN" sz="3600" i="1" dirty="0">
                <a:solidFill>
                  <a:srgbClr val="000000"/>
                </a:solidFill>
              </a:rPr>
              <a:t>z</a:t>
            </a:r>
            <a:r>
              <a:rPr lang="zh-CN" altLang="en-US" sz="2800" dirty="0">
                <a:solidFill>
                  <a:srgbClr val="000000"/>
                </a:solidFill>
              </a:rPr>
              <a:t>非线性</a:t>
            </a:r>
            <a:endParaRPr lang="en-US" altLang="zh-CN" sz="2800" dirty="0">
              <a:solidFill>
                <a:srgbClr val="000000"/>
              </a:solidFill>
            </a:endParaRPr>
          </a:p>
        </p:txBody>
      </p:sp>
    </p:spTree>
    <p:extLst>
      <p:ext uri="{BB962C8B-B14F-4D97-AF65-F5344CB8AC3E}">
        <p14:creationId xmlns:p14="http://schemas.microsoft.com/office/powerpoint/2010/main" val="233978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57200" y="-3175"/>
            <a:ext cx="8229600" cy="1143000"/>
          </a:xfrm>
        </p:spPr>
        <p:txBody>
          <a:bodyPr/>
          <a:lstStyle/>
          <a:p>
            <a:r>
              <a:rPr kumimoji="1" lang="en-US" altLang="zh-CN" dirty="0"/>
              <a:t>2.3</a:t>
            </a:r>
            <a:r>
              <a:rPr kumimoji="1" lang="zh-CN" altLang="en-US" dirty="0"/>
              <a:t>几何模型</a:t>
            </a:r>
            <a:r>
              <a:rPr kumimoji="1" lang="en-US" altLang="zh-CN" dirty="0"/>
              <a:t>-</a:t>
            </a:r>
            <a:r>
              <a:rPr kumimoji="1" lang="zh-CN" altLang="en-US" dirty="0"/>
              <a:t>内部参数</a:t>
            </a:r>
            <a:endParaRPr lang="en-US" dirty="0"/>
          </a:p>
        </p:txBody>
      </p:sp>
      <p:sp>
        <p:nvSpPr>
          <p:cNvPr id="15" name="Rectangle 3"/>
          <p:cNvSpPr txBox="1">
            <a:spLocks noChangeArrowheads="1"/>
          </p:cNvSpPr>
          <p:nvPr/>
        </p:nvSpPr>
        <p:spPr bwMode="auto">
          <a:xfrm>
            <a:off x="685800" y="1289844"/>
            <a:ext cx="7772400" cy="696912"/>
          </a:xfrm>
          <a:prstGeom prst="rect">
            <a:avLst/>
          </a:prstGeom>
          <a:noFill/>
          <a:ln w="9525">
            <a:noFill/>
            <a:miter lim="800000"/>
            <a:headEnd/>
            <a:tailEnd/>
          </a:ln>
          <a:effectLst/>
        </p:spPr>
        <p:txBody>
          <a:bodyPr/>
          <a:lstStyle/>
          <a:p>
            <a:pPr marL="342900" indent="-342900">
              <a:spcBef>
                <a:spcPct val="20000"/>
              </a:spcBef>
              <a:defRPr/>
            </a:pPr>
            <a:r>
              <a:rPr lang="zh-CN" altLang="en-US" sz="3200" kern="0" dirty="0">
                <a:solidFill>
                  <a:srgbClr val="000000"/>
                </a:solidFill>
                <a:latin typeface="Arial"/>
              </a:rPr>
              <a:t>齐次坐标系</a:t>
            </a:r>
            <a:endParaRPr lang="en-US" sz="3200" kern="0" dirty="0">
              <a:solidFill>
                <a:srgbClr val="000000"/>
              </a:solidFill>
              <a:latin typeface="Arial"/>
            </a:endParaRPr>
          </a:p>
        </p:txBody>
      </p:sp>
      <p:sp>
        <p:nvSpPr>
          <p:cNvPr id="16" name="Rectangle 4"/>
          <p:cNvSpPr>
            <a:spLocks noChangeArrowheads="1"/>
          </p:cNvSpPr>
          <p:nvPr/>
        </p:nvSpPr>
        <p:spPr bwMode="auto">
          <a:xfrm>
            <a:off x="685800" y="1509713"/>
            <a:ext cx="7772400" cy="1371600"/>
          </a:xfrm>
          <a:prstGeom prst="rect">
            <a:avLst/>
          </a:prstGeom>
          <a:noFill/>
          <a:ln w="9525">
            <a:noFill/>
            <a:miter lim="800000"/>
            <a:headEnd/>
            <a:tailEnd/>
          </a:ln>
        </p:spPr>
        <p:txBody>
          <a:bodyPr/>
          <a:lstStyle/>
          <a:p>
            <a:pPr marL="742950" lvl="1" indent="-285750">
              <a:spcBef>
                <a:spcPct val="20000"/>
              </a:spcBef>
              <a:buFontTx/>
              <a:buChar char="•"/>
            </a:pPr>
            <a:endParaRPr lang="en-US" sz="2000" dirty="0">
              <a:solidFill>
                <a:srgbClr val="000000"/>
              </a:solidFill>
            </a:endParaRPr>
          </a:p>
          <a:p>
            <a:pPr marL="342900" indent="-342900">
              <a:spcBef>
                <a:spcPct val="20000"/>
              </a:spcBef>
            </a:pPr>
            <a:r>
              <a:rPr lang="en-US" sz="2800" dirty="0" err="1">
                <a:solidFill>
                  <a:srgbClr val="000000"/>
                </a:solidFill>
              </a:rPr>
              <a:t>小技巧</a:t>
            </a:r>
            <a:r>
              <a:rPr lang="zh-CN" altLang="en-US" sz="2800" dirty="0">
                <a:solidFill>
                  <a:srgbClr val="000000"/>
                </a:solidFill>
              </a:rPr>
              <a:t>：增加一维坐标</a:t>
            </a:r>
            <a:endParaRPr lang="en-US" sz="2800" dirty="0">
              <a:solidFill>
                <a:srgbClr val="000000"/>
              </a:solidFill>
            </a:endParaRPr>
          </a:p>
        </p:txBody>
      </p:sp>
      <p:sp>
        <p:nvSpPr>
          <p:cNvPr id="17" name="Text Box 5"/>
          <p:cNvSpPr txBox="1">
            <a:spLocks noChangeArrowheads="1"/>
          </p:cNvSpPr>
          <p:nvPr/>
        </p:nvSpPr>
        <p:spPr bwMode="auto">
          <a:xfrm>
            <a:off x="1648856" y="3725997"/>
            <a:ext cx="1723549" cy="400110"/>
          </a:xfrm>
          <a:prstGeom prst="rect">
            <a:avLst/>
          </a:prstGeom>
          <a:noFill/>
          <a:ln w="9525">
            <a:noFill/>
            <a:miter lim="800000"/>
            <a:headEnd/>
            <a:tailEnd/>
          </a:ln>
        </p:spPr>
        <p:txBody>
          <a:bodyPr wrap="none">
            <a:spAutoFit/>
          </a:bodyPr>
          <a:lstStyle/>
          <a:p>
            <a:pPr algn="ctr" eaLnBrk="0" hangingPunct="0"/>
            <a:r>
              <a:rPr lang="en-US" sz="2000" dirty="0" err="1">
                <a:solidFill>
                  <a:srgbClr val="000000"/>
                </a:solidFill>
              </a:rPr>
              <a:t>齐次图像坐标</a:t>
            </a:r>
            <a:endParaRPr lang="en-US" sz="2000" dirty="0">
              <a:solidFill>
                <a:srgbClr val="000000"/>
              </a:solidFill>
            </a:endParaRPr>
          </a:p>
        </p:txBody>
      </p:sp>
      <p:sp>
        <p:nvSpPr>
          <p:cNvPr id="18" name="Text Box 6"/>
          <p:cNvSpPr txBox="1">
            <a:spLocks noChangeArrowheads="1"/>
          </p:cNvSpPr>
          <p:nvPr/>
        </p:nvSpPr>
        <p:spPr bwMode="auto">
          <a:xfrm>
            <a:off x="5519975" y="3817744"/>
            <a:ext cx="1723549" cy="400110"/>
          </a:xfrm>
          <a:prstGeom prst="rect">
            <a:avLst/>
          </a:prstGeom>
          <a:noFill/>
          <a:ln w="9525">
            <a:noFill/>
            <a:miter lim="800000"/>
            <a:headEnd/>
            <a:tailEnd/>
          </a:ln>
        </p:spPr>
        <p:txBody>
          <a:bodyPr wrap="none">
            <a:spAutoFit/>
          </a:bodyPr>
          <a:lstStyle/>
          <a:p>
            <a:pPr algn="ctr" eaLnBrk="0" hangingPunct="0"/>
            <a:r>
              <a:rPr lang="en-US" sz="2000" dirty="0" err="1">
                <a:solidFill>
                  <a:srgbClr val="000000"/>
                </a:solidFill>
              </a:rPr>
              <a:t>齐次场景坐标</a:t>
            </a:r>
            <a:endParaRPr lang="en-US" sz="2000" dirty="0">
              <a:solidFill>
                <a:srgbClr val="000000"/>
              </a:solidFill>
            </a:endParaRPr>
          </a:p>
        </p:txBody>
      </p:sp>
      <p:sp>
        <p:nvSpPr>
          <p:cNvPr id="19" name="Rectangle 7"/>
          <p:cNvSpPr>
            <a:spLocks noChangeArrowheads="1"/>
          </p:cNvSpPr>
          <p:nvPr/>
        </p:nvSpPr>
        <p:spPr bwMode="auto">
          <a:xfrm>
            <a:off x="685800" y="4481513"/>
            <a:ext cx="7772400" cy="533400"/>
          </a:xfrm>
          <a:prstGeom prst="rect">
            <a:avLst/>
          </a:prstGeom>
          <a:noFill/>
          <a:ln w="9525">
            <a:noFill/>
            <a:miter lim="800000"/>
            <a:headEnd/>
            <a:tailEnd/>
          </a:ln>
        </p:spPr>
        <p:txBody>
          <a:bodyPr/>
          <a:lstStyle/>
          <a:p>
            <a:pPr marL="342900" indent="-342900">
              <a:spcBef>
                <a:spcPct val="20000"/>
              </a:spcBef>
            </a:pPr>
            <a:r>
              <a:rPr lang="en-US" sz="2800" dirty="0" err="1">
                <a:solidFill>
                  <a:srgbClr val="000000"/>
                </a:solidFill>
              </a:rPr>
              <a:t>齐次</a:t>
            </a:r>
            <a:r>
              <a:rPr lang="en-US" altLang="zh-CN" sz="2800" dirty="0">
                <a:solidFill>
                  <a:srgbClr val="000000"/>
                </a:solidFill>
              </a:rPr>
              <a:t>-</a:t>
            </a:r>
            <a:r>
              <a:rPr lang="zh-CN" altLang="en-US" sz="2800" dirty="0">
                <a:solidFill>
                  <a:srgbClr val="000000"/>
                </a:solidFill>
              </a:rPr>
              <a:t>非齐次坐标转换</a:t>
            </a:r>
            <a:endParaRPr lang="en-US" sz="2800" dirty="0">
              <a:solidFill>
                <a:srgbClr val="000000"/>
              </a:solidFill>
            </a:endParaRPr>
          </a:p>
        </p:txBody>
      </p:sp>
      <p:pic>
        <p:nvPicPr>
          <p:cNvPr id="20" name="Picture 8" descr="Edittex"/>
          <p:cNvPicPr>
            <a:picLocks noChangeAspect="1" noChangeArrowheads="1"/>
          </p:cNvPicPr>
          <p:nvPr>
            <p:custDataLst>
              <p:tags r:id="rId1"/>
            </p:custDataLst>
          </p:nvPr>
        </p:nvPicPr>
        <p:blipFill>
          <a:blip r:embed="rId7" cstate="print"/>
          <a:srcRect/>
          <a:stretch>
            <a:fillRect/>
          </a:stretch>
        </p:blipFill>
        <p:spPr bwMode="auto">
          <a:xfrm>
            <a:off x="1589088" y="2427288"/>
            <a:ext cx="1843087" cy="1035050"/>
          </a:xfrm>
          <a:prstGeom prst="rect">
            <a:avLst/>
          </a:prstGeom>
          <a:noFill/>
          <a:ln w="9525">
            <a:noFill/>
            <a:miter lim="800000"/>
            <a:headEnd/>
            <a:tailEnd/>
          </a:ln>
        </p:spPr>
      </p:pic>
      <p:pic>
        <p:nvPicPr>
          <p:cNvPr id="21" name="Picture 9" descr="Edittex"/>
          <p:cNvPicPr>
            <a:picLocks noChangeAspect="1" noChangeArrowheads="1"/>
          </p:cNvPicPr>
          <p:nvPr>
            <p:custDataLst>
              <p:tags r:id="rId2"/>
            </p:custDataLst>
          </p:nvPr>
        </p:nvPicPr>
        <p:blipFill>
          <a:blip r:embed="rId8" cstate="print"/>
          <a:srcRect/>
          <a:stretch>
            <a:fillRect/>
          </a:stretch>
        </p:blipFill>
        <p:spPr bwMode="auto">
          <a:xfrm>
            <a:off x="1199355" y="5208782"/>
            <a:ext cx="2622550" cy="1035050"/>
          </a:xfrm>
          <a:prstGeom prst="rect">
            <a:avLst/>
          </a:prstGeom>
          <a:noFill/>
          <a:ln w="9525">
            <a:noFill/>
            <a:miter lim="800000"/>
            <a:headEnd/>
            <a:tailEnd/>
          </a:ln>
        </p:spPr>
      </p:pic>
      <p:pic>
        <p:nvPicPr>
          <p:cNvPr id="22" name="Picture 10" descr="Edittex"/>
          <p:cNvPicPr>
            <a:picLocks noChangeAspect="1" noChangeArrowheads="1"/>
          </p:cNvPicPr>
          <p:nvPr>
            <p:custDataLst>
              <p:tags r:id="rId3"/>
            </p:custDataLst>
          </p:nvPr>
        </p:nvPicPr>
        <p:blipFill>
          <a:blip r:embed="rId9" cstate="print"/>
          <a:srcRect/>
          <a:stretch>
            <a:fillRect/>
          </a:stretch>
        </p:blipFill>
        <p:spPr bwMode="auto">
          <a:xfrm>
            <a:off x="4743449" y="5105400"/>
            <a:ext cx="3276600" cy="1317625"/>
          </a:xfrm>
          <a:prstGeom prst="rect">
            <a:avLst/>
          </a:prstGeom>
          <a:noFill/>
          <a:ln w="9525">
            <a:noFill/>
            <a:miter lim="800000"/>
            <a:headEnd/>
            <a:tailEnd/>
          </a:ln>
        </p:spPr>
      </p:pic>
      <p:pic>
        <p:nvPicPr>
          <p:cNvPr id="24" name="Picture 12" descr="Edittex"/>
          <p:cNvPicPr>
            <a:picLocks noChangeAspect="1" noChangeArrowheads="1"/>
          </p:cNvPicPr>
          <p:nvPr>
            <p:custDataLst>
              <p:tags r:id="rId4"/>
            </p:custDataLst>
          </p:nvPr>
        </p:nvPicPr>
        <p:blipFill>
          <a:blip r:embed="rId10" cstate="print"/>
          <a:srcRect/>
          <a:stretch>
            <a:fillRect/>
          </a:stretch>
        </p:blipFill>
        <p:spPr bwMode="auto">
          <a:xfrm>
            <a:off x="5122863" y="2324100"/>
            <a:ext cx="2112962" cy="1319213"/>
          </a:xfrm>
          <a:prstGeom prst="rect">
            <a:avLst/>
          </a:prstGeom>
          <a:noFill/>
          <a:ln w="9525">
            <a:noFill/>
            <a:miter lim="800000"/>
            <a:headEnd/>
            <a:tailEnd/>
          </a:ln>
        </p:spPr>
      </p:pic>
      <p:sp>
        <p:nvSpPr>
          <p:cNvPr id="28685" name="Text Box 13"/>
          <p:cNvSpPr txBox="1">
            <a:spLocks noChangeArrowheads="1"/>
          </p:cNvSpPr>
          <p:nvPr/>
        </p:nvSpPr>
        <p:spPr bwMode="auto">
          <a:xfrm>
            <a:off x="7607300" y="6583363"/>
            <a:ext cx="1536700" cy="274637"/>
          </a:xfrm>
          <a:prstGeom prst="rect">
            <a:avLst/>
          </a:prstGeom>
          <a:noFill/>
          <a:ln w="9525">
            <a:noFill/>
            <a:miter lim="800000"/>
            <a:headEnd/>
            <a:tailEnd/>
          </a:ln>
        </p:spPr>
        <p:txBody>
          <a:bodyPr wrap="none">
            <a:spAutoFit/>
          </a:bodyPr>
          <a:lstStyle/>
          <a:p>
            <a:pPr eaLnBrk="0" hangingPunct="0"/>
            <a:r>
              <a:rPr lang="en-US" sz="1200">
                <a:solidFill>
                  <a:srgbClr val="000000"/>
                </a:solidFill>
              </a:rPr>
              <a:t>Slide by Steve Seitz</a:t>
            </a:r>
          </a:p>
        </p:txBody>
      </p:sp>
    </p:spTree>
    <p:extLst>
      <p:ext uri="{BB962C8B-B14F-4D97-AF65-F5344CB8AC3E}">
        <p14:creationId xmlns:p14="http://schemas.microsoft.com/office/powerpoint/2010/main" val="309341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itle 1"/>
          <p:cNvSpPr>
            <a:spLocks noGrp="1"/>
          </p:cNvSpPr>
          <p:nvPr>
            <p:ph type="title"/>
          </p:nvPr>
        </p:nvSpPr>
        <p:spPr>
          <a:xfrm>
            <a:off x="457200" y="-3175"/>
            <a:ext cx="8229600" cy="1143000"/>
          </a:xfrm>
        </p:spPr>
        <p:txBody>
          <a:bodyPr>
            <a:normAutofit/>
          </a:bodyPr>
          <a:lstStyle/>
          <a:p>
            <a:r>
              <a:rPr kumimoji="1" lang="en-US" altLang="zh-CN" dirty="0"/>
              <a:t>2.3</a:t>
            </a:r>
            <a:r>
              <a:rPr kumimoji="1" lang="zh-CN" altLang="en-US" dirty="0"/>
              <a:t>几何模型</a:t>
            </a:r>
            <a:r>
              <a:rPr kumimoji="1" lang="en-US" altLang="zh-CN" dirty="0"/>
              <a:t>-</a:t>
            </a:r>
            <a:r>
              <a:rPr kumimoji="1" lang="zh-CN" altLang="en-US" dirty="0"/>
              <a:t>内部参数</a:t>
            </a:r>
            <a:endParaRPr lang="en-US" dirty="0"/>
          </a:p>
        </p:txBody>
      </p:sp>
      <p:sp>
        <p:nvSpPr>
          <p:cNvPr id="1029" name="Text Box 2"/>
          <p:cNvSpPr txBox="1">
            <a:spLocks noChangeArrowheads="1"/>
          </p:cNvSpPr>
          <p:nvPr/>
        </p:nvSpPr>
        <p:spPr bwMode="auto">
          <a:xfrm>
            <a:off x="6207125" y="4200525"/>
            <a:ext cx="2290832" cy="646331"/>
          </a:xfrm>
          <a:prstGeom prst="rect">
            <a:avLst/>
          </a:prstGeom>
          <a:noFill/>
          <a:ln w="9525">
            <a:noFill/>
            <a:miter lim="800000"/>
            <a:headEnd/>
            <a:tailEnd/>
          </a:ln>
        </p:spPr>
        <p:txBody>
          <a:bodyPr wrap="square">
            <a:spAutoFit/>
          </a:bodyPr>
          <a:lstStyle/>
          <a:p>
            <a:pPr eaLnBrk="0" hangingPunct="0"/>
            <a:r>
              <a:rPr lang="zh-CN" altLang="en-US" dirty="0"/>
              <a:t>齐次坐标除以</a:t>
            </a:r>
            <a:r>
              <a:rPr lang="en-US" altLang="zh-CN" dirty="0"/>
              <a:t>z</a:t>
            </a:r>
            <a:r>
              <a:rPr lang="zh-CN" altLang="en-US" dirty="0"/>
              <a:t>坐标转换成非齐次坐标</a:t>
            </a:r>
            <a:endParaRPr lang="en-US" dirty="0"/>
          </a:p>
        </p:txBody>
      </p:sp>
      <p:sp>
        <p:nvSpPr>
          <p:cNvPr id="5" name="Rectangle 4"/>
          <p:cNvSpPr txBox="1">
            <a:spLocks noChangeArrowheads="1"/>
          </p:cNvSpPr>
          <p:nvPr/>
        </p:nvSpPr>
        <p:spPr bwMode="auto">
          <a:xfrm>
            <a:off x="729768" y="1704975"/>
            <a:ext cx="7772400" cy="3657600"/>
          </a:xfrm>
          <a:prstGeom prst="rect">
            <a:avLst/>
          </a:prstGeom>
          <a:noFill/>
          <a:ln w="9525">
            <a:noFill/>
            <a:miter lim="800000"/>
            <a:headEnd/>
            <a:tailEnd/>
          </a:ln>
        </p:spPr>
        <p:txBody>
          <a:bodyPr/>
          <a:lstStyle/>
          <a:p>
            <a:pPr marL="342900" indent="-342900" eaLnBrk="0" hangingPunct="0">
              <a:spcBef>
                <a:spcPct val="20000"/>
              </a:spcBef>
              <a:buFont typeface="Arial" panose="020B0604020202020204" pitchFamily="34" charset="0"/>
              <a:buChar char="•"/>
              <a:defRPr/>
            </a:pPr>
            <a:r>
              <a:rPr lang="zh-CN" altLang="en-US" sz="3200" kern="0" dirty="0"/>
              <a:t>透视投影基本方程矩阵表示：</a:t>
            </a:r>
            <a:endParaRPr lang="en-US" altLang="zh-CN" sz="3200" kern="0" dirty="0"/>
          </a:p>
        </p:txBody>
      </p:sp>
      <p:graphicFrame>
        <p:nvGraphicFramePr>
          <p:cNvPr id="1026" name="Object 2"/>
          <p:cNvGraphicFramePr>
            <a:graphicFrameLocks noChangeAspect="1"/>
          </p:cNvGraphicFramePr>
          <p:nvPr/>
        </p:nvGraphicFramePr>
        <p:xfrm>
          <a:off x="914400" y="2374900"/>
          <a:ext cx="4953000" cy="2393950"/>
        </p:xfrm>
        <a:graphic>
          <a:graphicData uri="http://schemas.openxmlformats.org/presentationml/2006/ole">
            <mc:AlternateContent xmlns:mc="http://schemas.openxmlformats.org/markup-compatibility/2006">
              <mc:Choice xmlns:v="urn:schemas-microsoft-com:vml" Requires="v">
                <p:oleObj spid="_x0000_s26739" name="Equation" r:id="rId4" imgW="1892160" imgH="914400" progId="Equation.3">
                  <p:embed/>
                </p:oleObj>
              </mc:Choice>
              <mc:Fallback>
                <p:oleObj name="Equation" r:id="rId4" imgW="1892160" imgH="914400" progId="Equation.3">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2374900"/>
                        <a:ext cx="4953000" cy="2393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5943600" y="3016250"/>
          <a:ext cx="2438400" cy="1035050"/>
        </p:xfrm>
        <a:graphic>
          <a:graphicData uri="http://schemas.openxmlformats.org/presentationml/2006/ole">
            <mc:AlternateContent xmlns:mc="http://schemas.openxmlformats.org/markup-compatibility/2006">
              <mc:Choice xmlns:v="urn:schemas-microsoft-com:vml" Requires="v">
                <p:oleObj spid="_x0000_s26740" name="Equation" r:id="rId6" imgW="927000" imgH="393480" progId="Equation.3">
                  <p:embed/>
                </p:oleObj>
              </mc:Choice>
              <mc:Fallback>
                <p:oleObj name="Equation" r:id="rId6" imgW="927000" imgH="393480" progId="Equation.3">
                  <p:embed/>
                  <p:pic>
                    <p:nvPicPr>
                      <p:cNvPr id="102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600" y="3016250"/>
                        <a:ext cx="2438400" cy="1035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1" name="Text Box 19"/>
          <p:cNvSpPr txBox="1">
            <a:spLocks noChangeArrowheads="1"/>
          </p:cNvSpPr>
          <p:nvPr/>
        </p:nvSpPr>
        <p:spPr bwMode="auto">
          <a:xfrm>
            <a:off x="7607300" y="6583363"/>
            <a:ext cx="1536700" cy="274637"/>
          </a:xfrm>
          <a:prstGeom prst="rect">
            <a:avLst/>
          </a:prstGeom>
          <a:noFill/>
          <a:ln w="9525">
            <a:noFill/>
            <a:miter lim="800000"/>
            <a:headEnd/>
            <a:tailEnd/>
          </a:ln>
        </p:spPr>
        <p:txBody>
          <a:bodyPr wrap="none">
            <a:spAutoFit/>
          </a:bodyPr>
          <a:lstStyle/>
          <a:p>
            <a:pPr eaLnBrk="0" hangingPunct="0"/>
            <a:r>
              <a:rPr lang="en-US" sz="1200" dirty="0"/>
              <a:t>Slide by Steve Seitz</a:t>
            </a:r>
          </a:p>
        </p:txBody>
      </p:sp>
    </p:spTree>
    <p:extLst>
      <p:ext uri="{BB962C8B-B14F-4D97-AF65-F5344CB8AC3E}">
        <p14:creationId xmlns:p14="http://schemas.microsoft.com/office/powerpoint/2010/main" val="221862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3175"/>
            <a:ext cx="8229600" cy="1143000"/>
          </a:xfrm>
        </p:spPr>
        <p:txBody>
          <a:bodyPr/>
          <a:lstStyle/>
          <a:p>
            <a:r>
              <a:rPr lang="zh-CN" altLang="en-US" dirty="0"/>
              <a:t>图像形成</a:t>
            </a:r>
            <a:endParaRPr lang="en-US" dirty="0"/>
          </a:p>
        </p:txBody>
      </p:sp>
      <p:sp>
        <p:nvSpPr>
          <p:cNvPr id="16387" name="Text Box 4"/>
          <p:cNvSpPr txBox="1">
            <a:spLocks noChangeArrowheads="1"/>
          </p:cNvSpPr>
          <p:nvPr/>
        </p:nvSpPr>
        <p:spPr bwMode="auto">
          <a:xfrm>
            <a:off x="7562850" y="6584950"/>
            <a:ext cx="2303463" cy="276225"/>
          </a:xfrm>
          <a:prstGeom prst="rect">
            <a:avLst/>
          </a:prstGeom>
          <a:noFill/>
          <a:ln w="9525">
            <a:noFill/>
            <a:miter lim="800000"/>
            <a:headEnd/>
            <a:tailEnd/>
          </a:ln>
        </p:spPr>
        <p:txBody>
          <a:bodyPr>
            <a:spAutoFit/>
          </a:bodyPr>
          <a:lstStyle/>
          <a:p>
            <a:pPr>
              <a:spcBef>
                <a:spcPct val="50000"/>
              </a:spcBef>
            </a:pPr>
            <a:r>
              <a:rPr lang="en-US" sz="1200"/>
              <a:t>Slide by Steve Seitz</a:t>
            </a:r>
          </a:p>
        </p:txBody>
      </p:sp>
      <p:pic>
        <p:nvPicPr>
          <p:cNvPr id="16388" name="Picture 18" descr="image-pinhole"/>
          <p:cNvPicPr>
            <a:picLocks noChangeAspect="1" noChangeArrowheads="1"/>
          </p:cNvPicPr>
          <p:nvPr/>
        </p:nvPicPr>
        <p:blipFill>
          <a:blip r:embed="rId3" cstate="print"/>
          <a:srcRect/>
          <a:stretch>
            <a:fillRect/>
          </a:stretch>
        </p:blipFill>
        <p:spPr bwMode="auto">
          <a:xfrm>
            <a:off x="1752600" y="1524000"/>
            <a:ext cx="5484813" cy="2247900"/>
          </a:xfrm>
          <a:prstGeom prst="rect">
            <a:avLst/>
          </a:prstGeom>
          <a:noFill/>
          <a:ln w="9525">
            <a:noFill/>
            <a:miter lim="800000"/>
            <a:headEnd/>
            <a:tailEnd/>
          </a:ln>
        </p:spPr>
      </p:pic>
      <p:grpSp>
        <p:nvGrpSpPr>
          <p:cNvPr id="2" name="Group 33"/>
          <p:cNvGrpSpPr>
            <a:grpSpLocks/>
          </p:cNvGrpSpPr>
          <p:nvPr/>
        </p:nvGrpSpPr>
        <p:grpSpPr bwMode="auto">
          <a:xfrm>
            <a:off x="2286000" y="2057400"/>
            <a:ext cx="4724400" cy="1524000"/>
            <a:chOff x="1440" y="1296"/>
            <a:chExt cx="2976" cy="960"/>
          </a:xfrm>
        </p:grpSpPr>
        <p:sp>
          <p:nvSpPr>
            <p:cNvPr id="16398" name="Line 21"/>
            <p:cNvSpPr>
              <a:spLocks noChangeShapeType="1"/>
            </p:cNvSpPr>
            <p:nvPr/>
          </p:nvSpPr>
          <p:spPr bwMode="auto">
            <a:xfrm>
              <a:off x="1440" y="1296"/>
              <a:ext cx="2976" cy="960"/>
            </a:xfrm>
            <a:prstGeom prst="line">
              <a:avLst/>
            </a:prstGeom>
            <a:noFill/>
            <a:ln w="19050">
              <a:solidFill>
                <a:srgbClr val="FF0000"/>
              </a:solidFill>
              <a:round/>
              <a:headEnd/>
              <a:tailEnd type="triangle" w="med" len="med"/>
            </a:ln>
          </p:spPr>
          <p:txBody>
            <a:bodyPr/>
            <a:lstStyle/>
            <a:p>
              <a:endParaRPr lang="en-US"/>
            </a:p>
          </p:txBody>
        </p:sp>
        <p:sp>
          <p:nvSpPr>
            <p:cNvPr id="16399" name="Line 22"/>
            <p:cNvSpPr>
              <a:spLocks noChangeShapeType="1"/>
            </p:cNvSpPr>
            <p:nvPr/>
          </p:nvSpPr>
          <p:spPr bwMode="auto">
            <a:xfrm>
              <a:off x="1440" y="1296"/>
              <a:ext cx="1494" cy="330"/>
            </a:xfrm>
            <a:prstGeom prst="line">
              <a:avLst/>
            </a:prstGeom>
            <a:noFill/>
            <a:ln w="19050">
              <a:solidFill>
                <a:srgbClr val="FF0000"/>
              </a:solidFill>
              <a:round/>
              <a:headEnd/>
              <a:tailEnd type="triangle" w="med" len="med"/>
            </a:ln>
          </p:spPr>
          <p:txBody>
            <a:bodyPr/>
            <a:lstStyle/>
            <a:p>
              <a:endParaRPr lang="en-US"/>
            </a:p>
          </p:txBody>
        </p:sp>
        <p:sp>
          <p:nvSpPr>
            <p:cNvPr id="16400" name="Line 23"/>
            <p:cNvSpPr>
              <a:spLocks noChangeShapeType="1"/>
            </p:cNvSpPr>
            <p:nvPr/>
          </p:nvSpPr>
          <p:spPr bwMode="auto">
            <a:xfrm>
              <a:off x="1440" y="1296"/>
              <a:ext cx="1500" cy="192"/>
            </a:xfrm>
            <a:prstGeom prst="line">
              <a:avLst/>
            </a:prstGeom>
            <a:noFill/>
            <a:ln w="19050">
              <a:solidFill>
                <a:srgbClr val="FF0000"/>
              </a:solidFill>
              <a:round/>
              <a:headEnd/>
              <a:tailEnd type="triangle" w="med" len="med"/>
            </a:ln>
          </p:spPr>
          <p:txBody>
            <a:bodyPr/>
            <a:lstStyle/>
            <a:p>
              <a:endParaRPr lang="en-US"/>
            </a:p>
          </p:txBody>
        </p:sp>
        <p:sp>
          <p:nvSpPr>
            <p:cNvPr id="16401" name="Line 24"/>
            <p:cNvSpPr>
              <a:spLocks noChangeShapeType="1"/>
            </p:cNvSpPr>
            <p:nvPr/>
          </p:nvSpPr>
          <p:spPr bwMode="auto">
            <a:xfrm>
              <a:off x="1440" y="1296"/>
              <a:ext cx="1482" cy="72"/>
            </a:xfrm>
            <a:prstGeom prst="line">
              <a:avLst/>
            </a:prstGeom>
            <a:noFill/>
            <a:ln w="19050">
              <a:solidFill>
                <a:srgbClr val="FF0000"/>
              </a:solidFill>
              <a:round/>
              <a:headEnd/>
              <a:tailEnd type="triangle" w="med" len="med"/>
            </a:ln>
          </p:spPr>
          <p:txBody>
            <a:bodyPr/>
            <a:lstStyle/>
            <a:p>
              <a:endParaRPr lang="en-US"/>
            </a:p>
          </p:txBody>
        </p:sp>
      </p:grpSp>
      <p:grpSp>
        <p:nvGrpSpPr>
          <p:cNvPr id="3" name="Group 34"/>
          <p:cNvGrpSpPr>
            <a:grpSpLocks/>
          </p:cNvGrpSpPr>
          <p:nvPr/>
        </p:nvGrpSpPr>
        <p:grpSpPr bwMode="auto">
          <a:xfrm>
            <a:off x="2590800" y="2495550"/>
            <a:ext cx="4457700" cy="571500"/>
            <a:chOff x="1632" y="1572"/>
            <a:chExt cx="2808" cy="360"/>
          </a:xfrm>
        </p:grpSpPr>
        <p:sp>
          <p:nvSpPr>
            <p:cNvPr id="16394" name="Line 27"/>
            <p:cNvSpPr>
              <a:spLocks noChangeShapeType="1"/>
            </p:cNvSpPr>
            <p:nvPr/>
          </p:nvSpPr>
          <p:spPr bwMode="auto">
            <a:xfrm flipV="1">
              <a:off x="1632" y="1572"/>
              <a:ext cx="1302" cy="108"/>
            </a:xfrm>
            <a:prstGeom prst="line">
              <a:avLst/>
            </a:prstGeom>
            <a:noFill/>
            <a:ln w="19050">
              <a:solidFill>
                <a:srgbClr val="0000FF"/>
              </a:solidFill>
              <a:round/>
              <a:headEnd/>
              <a:tailEnd type="triangle" w="med" len="med"/>
            </a:ln>
          </p:spPr>
          <p:txBody>
            <a:bodyPr/>
            <a:lstStyle/>
            <a:p>
              <a:endParaRPr lang="en-US"/>
            </a:p>
          </p:txBody>
        </p:sp>
        <p:sp>
          <p:nvSpPr>
            <p:cNvPr id="16395" name="Line 28"/>
            <p:cNvSpPr>
              <a:spLocks noChangeShapeType="1"/>
            </p:cNvSpPr>
            <p:nvPr/>
          </p:nvSpPr>
          <p:spPr bwMode="auto">
            <a:xfrm>
              <a:off x="1632" y="1680"/>
              <a:ext cx="1302" cy="6"/>
            </a:xfrm>
            <a:prstGeom prst="line">
              <a:avLst/>
            </a:prstGeom>
            <a:noFill/>
            <a:ln w="19050">
              <a:solidFill>
                <a:srgbClr val="0000FF"/>
              </a:solidFill>
              <a:round/>
              <a:headEnd/>
              <a:tailEnd type="triangle" w="med" len="med"/>
            </a:ln>
          </p:spPr>
          <p:txBody>
            <a:bodyPr/>
            <a:lstStyle/>
            <a:p>
              <a:endParaRPr lang="en-US"/>
            </a:p>
          </p:txBody>
        </p:sp>
        <p:sp>
          <p:nvSpPr>
            <p:cNvPr id="16396" name="Line 29"/>
            <p:cNvSpPr>
              <a:spLocks noChangeShapeType="1"/>
            </p:cNvSpPr>
            <p:nvPr/>
          </p:nvSpPr>
          <p:spPr bwMode="auto">
            <a:xfrm>
              <a:off x="1632" y="1680"/>
              <a:ext cx="2808" cy="192"/>
            </a:xfrm>
            <a:prstGeom prst="line">
              <a:avLst/>
            </a:prstGeom>
            <a:noFill/>
            <a:ln w="19050">
              <a:solidFill>
                <a:srgbClr val="0000FF"/>
              </a:solidFill>
              <a:round/>
              <a:headEnd/>
              <a:tailEnd type="triangle" w="med" len="med"/>
            </a:ln>
          </p:spPr>
          <p:txBody>
            <a:bodyPr/>
            <a:lstStyle/>
            <a:p>
              <a:endParaRPr lang="en-US"/>
            </a:p>
          </p:txBody>
        </p:sp>
        <p:sp>
          <p:nvSpPr>
            <p:cNvPr id="16397" name="Line 30"/>
            <p:cNvSpPr>
              <a:spLocks noChangeShapeType="1"/>
            </p:cNvSpPr>
            <p:nvPr/>
          </p:nvSpPr>
          <p:spPr bwMode="auto">
            <a:xfrm>
              <a:off x="1632" y="1680"/>
              <a:ext cx="1302" cy="252"/>
            </a:xfrm>
            <a:prstGeom prst="line">
              <a:avLst/>
            </a:prstGeom>
            <a:noFill/>
            <a:ln w="19050">
              <a:solidFill>
                <a:srgbClr val="0000FF"/>
              </a:solidFill>
              <a:round/>
              <a:headEnd/>
              <a:tailEnd type="triangle" w="med" len="med"/>
            </a:ln>
          </p:spPr>
          <p:txBody>
            <a:bodyPr/>
            <a:lstStyle/>
            <a:p>
              <a:endParaRPr lang="en-US"/>
            </a:p>
          </p:txBody>
        </p:sp>
      </p:grpSp>
      <p:sp>
        <p:nvSpPr>
          <p:cNvPr id="16391" name="Oval 31"/>
          <p:cNvSpPr>
            <a:spLocks noChangeArrowheads="1"/>
          </p:cNvSpPr>
          <p:nvPr/>
        </p:nvSpPr>
        <p:spPr bwMode="auto">
          <a:xfrm>
            <a:off x="2241550" y="2025650"/>
            <a:ext cx="76200" cy="76200"/>
          </a:xfrm>
          <a:prstGeom prst="ellipse">
            <a:avLst/>
          </a:prstGeom>
          <a:solidFill>
            <a:srgbClr val="FF0000"/>
          </a:solidFill>
          <a:ln w="9525">
            <a:solidFill>
              <a:srgbClr val="000000"/>
            </a:solidFill>
            <a:round/>
            <a:headEnd/>
            <a:tailEnd/>
          </a:ln>
        </p:spPr>
        <p:txBody>
          <a:bodyPr wrap="none" anchor="ctr"/>
          <a:lstStyle/>
          <a:p>
            <a:pPr eaLnBrk="0" hangingPunct="0"/>
            <a:endParaRPr lang="en-US" sz="2400">
              <a:solidFill>
                <a:srgbClr val="000000"/>
              </a:solidFill>
              <a:latin typeface="Times New Roman" pitchFamily="1" charset="0"/>
            </a:endParaRPr>
          </a:p>
        </p:txBody>
      </p:sp>
      <p:sp>
        <p:nvSpPr>
          <p:cNvPr id="16392" name="Oval 32"/>
          <p:cNvSpPr>
            <a:spLocks noChangeArrowheads="1"/>
          </p:cNvSpPr>
          <p:nvPr/>
        </p:nvSpPr>
        <p:spPr bwMode="auto">
          <a:xfrm>
            <a:off x="2559050" y="2633663"/>
            <a:ext cx="76200" cy="76200"/>
          </a:xfrm>
          <a:prstGeom prst="ellipse">
            <a:avLst/>
          </a:prstGeom>
          <a:solidFill>
            <a:srgbClr val="0000FF"/>
          </a:solidFill>
          <a:ln w="9525">
            <a:solidFill>
              <a:srgbClr val="000000"/>
            </a:solidFill>
            <a:round/>
            <a:headEnd/>
            <a:tailEnd/>
          </a:ln>
        </p:spPr>
        <p:txBody>
          <a:bodyPr wrap="none" anchor="ctr"/>
          <a:lstStyle/>
          <a:p>
            <a:pPr eaLnBrk="0" hangingPunct="0"/>
            <a:endParaRPr lang="en-US" sz="2400">
              <a:solidFill>
                <a:srgbClr val="000000"/>
              </a:solidFill>
              <a:latin typeface="Times New Roman" pitchFamily="1" charset="0"/>
            </a:endParaRPr>
          </a:p>
        </p:txBody>
      </p:sp>
      <p:sp>
        <p:nvSpPr>
          <p:cNvPr id="31" name="Rectangle 3"/>
          <p:cNvSpPr txBox="1">
            <a:spLocks noChangeArrowheads="1"/>
          </p:cNvSpPr>
          <p:nvPr/>
        </p:nvSpPr>
        <p:spPr bwMode="auto">
          <a:xfrm>
            <a:off x="685800" y="4419600"/>
            <a:ext cx="7772400" cy="1905000"/>
          </a:xfrm>
          <a:prstGeom prst="rect">
            <a:avLst/>
          </a:prstGeom>
          <a:noFill/>
          <a:ln w="9525">
            <a:noFill/>
            <a:miter lim="800000"/>
            <a:headEnd/>
            <a:tailEnd/>
          </a:ln>
        </p:spPr>
        <p:txBody>
          <a:bodyPr/>
          <a:lstStyle/>
          <a:p>
            <a:pPr marL="342900" indent="-342900" eaLnBrk="0" hangingPunct="0">
              <a:spcBef>
                <a:spcPct val="20000"/>
              </a:spcBef>
              <a:buFontTx/>
              <a:buChar char="•"/>
              <a:defRPr/>
            </a:pPr>
            <a:r>
              <a:rPr lang="zh-CN" altLang="en-US" sz="2400" kern="0" dirty="0">
                <a:latin typeface="+mn-lt"/>
              </a:rPr>
              <a:t>增加一个屏障遮挡住大部分射线</a:t>
            </a:r>
            <a:endParaRPr lang="en-US" sz="2400" kern="0" dirty="0">
              <a:latin typeface="+mn-lt"/>
            </a:endParaRPr>
          </a:p>
          <a:p>
            <a:pPr marL="742950" lvl="1" indent="-285750" eaLnBrk="0" hangingPunct="0">
              <a:spcBef>
                <a:spcPct val="20000"/>
              </a:spcBef>
              <a:buFontTx/>
              <a:buChar char="–"/>
              <a:defRPr/>
            </a:pPr>
            <a:r>
              <a:rPr lang="zh-CN" altLang="en-US" sz="2400" kern="0" dirty="0">
                <a:latin typeface="+mn-lt"/>
              </a:rPr>
              <a:t>模糊降低</a:t>
            </a:r>
            <a:endParaRPr lang="en-US" sz="2400" kern="0" dirty="0">
              <a:latin typeface="+mn-lt"/>
            </a:endParaRPr>
          </a:p>
          <a:p>
            <a:pPr marL="742950" lvl="1" indent="-285750" eaLnBrk="0" hangingPunct="0">
              <a:spcBef>
                <a:spcPct val="20000"/>
              </a:spcBef>
              <a:buFontTx/>
              <a:buChar char="–"/>
              <a:defRPr/>
            </a:pPr>
            <a:r>
              <a:rPr lang="zh-CN" altLang="en-US" sz="2400" kern="0" dirty="0">
                <a:latin typeface="+mn-lt"/>
              </a:rPr>
              <a:t>屏障的开口称为孔径</a:t>
            </a:r>
            <a:endParaRPr lang="en-US" sz="2400" b="1" kern="0" dirty="0">
              <a:latin typeface="+mn-lt"/>
            </a:endParaRPr>
          </a:p>
          <a:p>
            <a:pPr marL="742950" lvl="1" indent="-285750" eaLnBrk="0" hangingPunct="0">
              <a:spcBef>
                <a:spcPct val="20000"/>
              </a:spcBef>
              <a:buFontTx/>
              <a:buChar char="–"/>
              <a:defRPr/>
            </a:pPr>
            <a:r>
              <a:rPr lang="zh-CN" altLang="en-US" sz="2400" kern="0" dirty="0"/>
              <a:t>成出的图像和物体有怎样的变换关系</a:t>
            </a:r>
            <a:r>
              <a:rPr lang="en-US" sz="2400" kern="0" dirty="0">
                <a:latin typeface="+mn-lt"/>
              </a:rPr>
              <a:t>?</a:t>
            </a:r>
          </a:p>
        </p:txBody>
      </p:sp>
    </p:spTree>
    <p:extLst>
      <p:ext uri="{BB962C8B-B14F-4D97-AF65-F5344CB8AC3E}">
        <p14:creationId xmlns:p14="http://schemas.microsoft.com/office/powerpoint/2010/main" val="126301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940F6-A449-E948-9000-3CC55E5F66AC}"/>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内部参数</a:t>
            </a:r>
          </a:p>
        </p:txBody>
      </p:sp>
      <p:sp>
        <p:nvSpPr>
          <p:cNvPr id="3" name="内容占位符 2">
            <a:extLst>
              <a:ext uri="{FF2B5EF4-FFF2-40B4-BE49-F238E27FC236}">
                <a16:creationId xmlns:a16="http://schemas.microsoft.com/office/drawing/2014/main" id="{A039E355-B87C-F844-8801-C5014C574CE4}"/>
              </a:ext>
            </a:extLst>
          </p:cNvPr>
          <p:cNvSpPr>
            <a:spLocks noGrp="1"/>
          </p:cNvSpPr>
          <p:nvPr>
            <p:ph idx="1"/>
          </p:nvPr>
        </p:nvSpPr>
        <p:spPr/>
        <p:txBody>
          <a:bodyPr/>
          <a:lstStyle/>
          <a:p>
            <a:r>
              <a:rPr lang="zh-CN" altLang="en-US" kern="0" dirty="0"/>
              <a:t>透视投影方程矩阵表示：</a:t>
            </a:r>
            <a:endParaRPr lang="en-US" altLang="zh-CN" kern="0" dirty="0"/>
          </a:p>
          <a:p>
            <a:endParaRPr kumimoji="1" lang="zh-CN" altLang="en-US" dirty="0"/>
          </a:p>
        </p:txBody>
      </p:sp>
      <p:pic>
        <p:nvPicPr>
          <p:cNvPr id="5" name="图片 4">
            <a:extLst>
              <a:ext uri="{FF2B5EF4-FFF2-40B4-BE49-F238E27FC236}">
                <a16:creationId xmlns:a16="http://schemas.microsoft.com/office/drawing/2014/main" id="{286BA9E2-77ED-9242-96F9-921AF83171BD}"/>
              </a:ext>
            </a:extLst>
          </p:cNvPr>
          <p:cNvPicPr>
            <a:picLocks noChangeAspect="1"/>
          </p:cNvPicPr>
          <p:nvPr/>
        </p:nvPicPr>
        <p:blipFill>
          <a:blip r:embed="rId2"/>
          <a:stretch>
            <a:fillRect/>
          </a:stretch>
        </p:blipFill>
        <p:spPr>
          <a:xfrm>
            <a:off x="457200" y="2110407"/>
            <a:ext cx="8390297" cy="4496146"/>
          </a:xfrm>
          <a:prstGeom prst="rect">
            <a:avLst/>
          </a:prstGeom>
        </p:spPr>
      </p:pic>
    </p:spTree>
    <p:extLst>
      <p:ext uri="{BB962C8B-B14F-4D97-AF65-F5344CB8AC3E}">
        <p14:creationId xmlns:p14="http://schemas.microsoft.com/office/powerpoint/2010/main" val="3647517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940F6-A449-E948-9000-3CC55E5F66AC}"/>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内部参数</a:t>
            </a:r>
          </a:p>
        </p:txBody>
      </p:sp>
      <p:sp>
        <p:nvSpPr>
          <p:cNvPr id="3" name="内容占位符 2">
            <a:extLst>
              <a:ext uri="{FF2B5EF4-FFF2-40B4-BE49-F238E27FC236}">
                <a16:creationId xmlns:a16="http://schemas.microsoft.com/office/drawing/2014/main" id="{A039E355-B87C-F844-8801-C5014C574CE4}"/>
              </a:ext>
            </a:extLst>
          </p:cNvPr>
          <p:cNvSpPr>
            <a:spLocks noGrp="1"/>
          </p:cNvSpPr>
          <p:nvPr>
            <p:ph idx="1"/>
          </p:nvPr>
        </p:nvSpPr>
        <p:spPr>
          <a:xfrm>
            <a:off x="457200" y="1166018"/>
            <a:ext cx="8229600" cy="4525963"/>
          </a:xfrm>
        </p:spPr>
        <p:txBody>
          <a:bodyPr/>
          <a:lstStyle/>
          <a:p>
            <a:pPr marL="0" indent="0">
              <a:buNone/>
            </a:pPr>
            <a:r>
              <a:rPr kumimoji="1" lang="zh-CN" altLang="en-US" dirty="0"/>
              <a:t>相</a:t>
            </a:r>
            <a:endParaRPr kumimoji="1" lang="en-US" altLang="zh-CN" dirty="0"/>
          </a:p>
          <a:p>
            <a:pPr marL="0" indent="0">
              <a:buNone/>
            </a:pPr>
            <a:r>
              <a:rPr kumimoji="1" lang="zh-CN" altLang="en-US" dirty="0"/>
              <a:t>机</a:t>
            </a:r>
            <a:endParaRPr kumimoji="1" lang="en-US" altLang="zh-CN" dirty="0"/>
          </a:p>
          <a:p>
            <a:pPr marL="0" indent="0">
              <a:buNone/>
            </a:pPr>
            <a:r>
              <a:rPr kumimoji="1" lang="zh-CN" altLang="en-US" dirty="0"/>
              <a:t>矩</a:t>
            </a:r>
            <a:endParaRPr kumimoji="1" lang="en-US" altLang="zh-CN" dirty="0"/>
          </a:p>
          <a:p>
            <a:pPr marL="0" indent="0">
              <a:buNone/>
            </a:pPr>
            <a:r>
              <a:rPr kumimoji="1" lang="zh-CN" altLang="en-US" dirty="0"/>
              <a:t>阵</a:t>
            </a:r>
          </a:p>
        </p:txBody>
      </p:sp>
      <p:pic>
        <p:nvPicPr>
          <p:cNvPr id="4" name="Picture 1" descr="page11image60114768">
            <a:extLst>
              <a:ext uri="{FF2B5EF4-FFF2-40B4-BE49-F238E27FC236}">
                <a16:creationId xmlns:a16="http://schemas.microsoft.com/office/drawing/2014/main" id="{A2D3E67F-C562-1E4E-8991-BA3835507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9145" y="1195421"/>
            <a:ext cx="6645710" cy="27576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BCD1C253-E484-F94A-8963-97AC920D6484}"/>
              </a:ext>
            </a:extLst>
          </p:cNvPr>
          <p:cNvPicPr>
            <a:picLocks noChangeAspect="1"/>
          </p:cNvPicPr>
          <p:nvPr/>
        </p:nvPicPr>
        <p:blipFill>
          <a:blip r:embed="rId4"/>
          <a:stretch>
            <a:fillRect/>
          </a:stretch>
        </p:blipFill>
        <p:spPr>
          <a:xfrm>
            <a:off x="3878945" y="3671902"/>
            <a:ext cx="4023987" cy="3109897"/>
          </a:xfrm>
          <a:prstGeom prst="rect">
            <a:avLst/>
          </a:prstGeom>
        </p:spPr>
      </p:pic>
      <p:pic>
        <p:nvPicPr>
          <p:cNvPr id="6" name="图片 5">
            <a:extLst>
              <a:ext uri="{FF2B5EF4-FFF2-40B4-BE49-F238E27FC236}">
                <a16:creationId xmlns:a16="http://schemas.microsoft.com/office/drawing/2014/main" id="{CB994ED9-252C-1C48-B851-2919C472278E}"/>
              </a:ext>
            </a:extLst>
          </p:cNvPr>
          <p:cNvPicPr>
            <a:picLocks noChangeAspect="1"/>
          </p:cNvPicPr>
          <p:nvPr/>
        </p:nvPicPr>
        <p:blipFill>
          <a:blip r:embed="rId5"/>
          <a:stretch>
            <a:fillRect/>
          </a:stretch>
        </p:blipFill>
        <p:spPr>
          <a:xfrm>
            <a:off x="762000" y="4416796"/>
            <a:ext cx="2633614" cy="1404594"/>
          </a:xfrm>
          <a:prstGeom prst="rect">
            <a:avLst/>
          </a:prstGeom>
        </p:spPr>
      </p:pic>
    </p:spTree>
    <p:extLst>
      <p:ext uri="{BB962C8B-B14F-4D97-AF65-F5344CB8AC3E}">
        <p14:creationId xmlns:p14="http://schemas.microsoft.com/office/powerpoint/2010/main" val="2961641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940F6-A449-E948-9000-3CC55E5F66AC}"/>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内部参数</a:t>
            </a:r>
          </a:p>
        </p:txBody>
      </p:sp>
      <p:sp>
        <p:nvSpPr>
          <p:cNvPr id="3" name="内容占位符 2">
            <a:extLst>
              <a:ext uri="{FF2B5EF4-FFF2-40B4-BE49-F238E27FC236}">
                <a16:creationId xmlns:a16="http://schemas.microsoft.com/office/drawing/2014/main" id="{A039E355-B87C-F844-8801-C5014C574CE4}"/>
              </a:ext>
            </a:extLst>
          </p:cNvPr>
          <p:cNvSpPr>
            <a:spLocks noGrp="1"/>
          </p:cNvSpPr>
          <p:nvPr>
            <p:ph idx="1"/>
          </p:nvPr>
        </p:nvSpPr>
        <p:spPr>
          <a:xfrm>
            <a:off x="390940" y="1461281"/>
            <a:ext cx="8229600" cy="4525963"/>
          </a:xfrm>
        </p:spPr>
        <p:txBody>
          <a:bodyPr/>
          <a:lstStyle/>
          <a:p>
            <a:pPr marL="0" indent="0">
              <a:buNone/>
            </a:pPr>
            <a:r>
              <a:rPr kumimoji="1" lang="zh-CN" altLang="en-US" dirty="0"/>
              <a:t>像平面</a:t>
            </a:r>
            <a:endParaRPr kumimoji="1" lang="en-US" altLang="zh-CN" dirty="0"/>
          </a:p>
          <a:p>
            <a:pPr marL="0" indent="0">
              <a:buNone/>
            </a:pPr>
            <a:r>
              <a:rPr kumimoji="1" lang="zh-CN" altLang="en-US" dirty="0"/>
              <a:t>失真</a:t>
            </a:r>
          </a:p>
        </p:txBody>
      </p:sp>
      <p:pic>
        <p:nvPicPr>
          <p:cNvPr id="4" name="Picture 1" descr="page11image60114768">
            <a:extLst>
              <a:ext uri="{FF2B5EF4-FFF2-40B4-BE49-F238E27FC236}">
                <a16:creationId xmlns:a16="http://schemas.microsoft.com/office/drawing/2014/main" id="{68130436-B3BC-E94D-AFB0-FAE6BBB380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2981" y="1286497"/>
            <a:ext cx="6645710" cy="27576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9">
            <a:extLst>
              <a:ext uri="{FF2B5EF4-FFF2-40B4-BE49-F238E27FC236}">
                <a16:creationId xmlns:a16="http://schemas.microsoft.com/office/drawing/2014/main" id="{D174C6B8-3061-074C-A491-A37E0350C045}"/>
              </a:ext>
            </a:extLst>
          </p:cNvPr>
          <p:cNvGrpSpPr>
            <a:grpSpLocks/>
          </p:cNvGrpSpPr>
          <p:nvPr/>
        </p:nvGrpSpPr>
        <p:grpSpPr bwMode="auto">
          <a:xfrm>
            <a:off x="3970555" y="4218881"/>
            <a:ext cx="2514600" cy="1600200"/>
            <a:chOff x="1968" y="2352"/>
            <a:chExt cx="2304" cy="1632"/>
          </a:xfrm>
        </p:grpSpPr>
        <p:graphicFrame>
          <p:nvGraphicFramePr>
            <p:cNvPr id="6" name="Object 5">
              <a:extLst>
                <a:ext uri="{FF2B5EF4-FFF2-40B4-BE49-F238E27FC236}">
                  <a16:creationId xmlns:a16="http://schemas.microsoft.com/office/drawing/2014/main" id="{FB8BF08E-18D1-F24B-A274-8FA388DBADCC}"/>
                </a:ext>
              </a:extLst>
            </p:cNvPr>
            <p:cNvGraphicFramePr>
              <a:graphicFrameLocks noChangeAspect="1"/>
            </p:cNvGraphicFramePr>
            <p:nvPr/>
          </p:nvGraphicFramePr>
          <p:xfrm>
            <a:off x="1968" y="2352"/>
            <a:ext cx="1074" cy="762"/>
          </p:xfrm>
          <a:graphic>
            <a:graphicData uri="http://schemas.openxmlformats.org/presentationml/2006/ole">
              <mc:AlternateContent xmlns:mc="http://schemas.openxmlformats.org/markup-compatibility/2006">
                <mc:Choice xmlns:v="urn:schemas-microsoft-com:vml" Requires="v">
                  <p:oleObj spid="_x0000_s27793" name="Equation" r:id="rId5" imgW="609480" imgH="431640" progId="Equation.3">
                    <p:embed/>
                  </p:oleObj>
                </mc:Choice>
                <mc:Fallback>
                  <p:oleObj name="Equation" r:id="rId5" imgW="609480" imgH="431640" progId="Equation.3">
                    <p:embed/>
                    <p:pic>
                      <p:nvPicPr>
                        <p:cNvPr id="6" name="Object 5">
                          <a:extLst>
                            <a:ext uri="{FF2B5EF4-FFF2-40B4-BE49-F238E27FC236}">
                              <a16:creationId xmlns:a16="http://schemas.microsoft.com/office/drawing/2014/main" id="{FB8BF08E-18D1-F24B-A274-8FA388DBAD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8" y="2352"/>
                          <a:ext cx="1074" cy="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Line 11">
              <a:extLst>
                <a:ext uri="{FF2B5EF4-FFF2-40B4-BE49-F238E27FC236}">
                  <a16:creationId xmlns:a16="http://schemas.microsoft.com/office/drawing/2014/main" id="{93E35E8C-7BEF-ED49-97B6-77F30F4075B1}"/>
                </a:ext>
              </a:extLst>
            </p:cNvPr>
            <p:cNvSpPr>
              <a:spLocks noChangeShapeType="1"/>
            </p:cNvSpPr>
            <p:nvPr/>
          </p:nvSpPr>
          <p:spPr bwMode="auto">
            <a:xfrm>
              <a:off x="3061" y="2400"/>
              <a:ext cx="0" cy="912"/>
            </a:xfrm>
            <a:prstGeom prst="line">
              <a:avLst/>
            </a:prstGeom>
            <a:noFill/>
            <a:ln w="9525">
              <a:solidFill>
                <a:schemeClr val="tx1"/>
              </a:solidFill>
              <a:round/>
              <a:headEnd type="triangle" w="med" len="med"/>
              <a:tailEnd/>
            </a:ln>
          </p:spPr>
          <p:txBody>
            <a:bodyPr/>
            <a:lstStyle/>
            <a:p>
              <a:endParaRPr lang="en-US"/>
            </a:p>
          </p:txBody>
        </p:sp>
        <p:sp>
          <p:nvSpPr>
            <p:cNvPr id="8" name="Line 12">
              <a:extLst>
                <a:ext uri="{FF2B5EF4-FFF2-40B4-BE49-F238E27FC236}">
                  <a16:creationId xmlns:a16="http://schemas.microsoft.com/office/drawing/2014/main" id="{4B4B5AD9-E33F-B348-9994-F2C181703632}"/>
                </a:ext>
              </a:extLst>
            </p:cNvPr>
            <p:cNvSpPr>
              <a:spLocks noChangeShapeType="1"/>
            </p:cNvSpPr>
            <p:nvPr/>
          </p:nvSpPr>
          <p:spPr bwMode="auto">
            <a:xfrm flipH="1">
              <a:off x="3061" y="2400"/>
              <a:ext cx="288" cy="912"/>
            </a:xfrm>
            <a:prstGeom prst="line">
              <a:avLst/>
            </a:prstGeom>
            <a:noFill/>
            <a:ln w="9525">
              <a:solidFill>
                <a:schemeClr val="tx1"/>
              </a:solidFill>
              <a:round/>
              <a:headEnd type="triangle" w="med" len="med"/>
              <a:tailEnd/>
            </a:ln>
          </p:spPr>
          <p:txBody>
            <a:bodyPr/>
            <a:lstStyle/>
            <a:p>
              <a:endParaRPr lang="en-US"/>
            </a:p>
          </p:txBody>
        </p:sp>
        <p:sp>
          <p:nvSpPr>
            <p:cNvPr id="9" name="Line 13">
              <a:extLst>
                <a:ext uri="{FF2B5EF4-FFF2-40B4-BE49-F238E27FC236}">
                  <a16:creationId xmlns:a16="http://schemas.microsoft.com/office/drawing/2014/main" id="{B27A7FEA-8F8B-E54A-8F20-2FA3E1ABFE87}"/>
                </a:ext>
              </a:extLst>
            </p:cNvPr>
            <p:cNvSpPr>
              <a:spLocks noChangeShapeType="1"/>
            </p:cNvSpPr>
            <p:nvPr/>
          </p:nvSpPr>
          <p:spPr bwMode="auto">
            <a:xfrm flipH="1">
              <a:off x="3061" y="3312"/>
              <a:ext cx="1008" cy="0"/>
            </a:xfrm>
            <a:prstGeom prst="line">
              <a:avLst/>
            </a:prstGeom>
            <a:noFill/>
            <a:ln w="9525">
              <a:solidFill>
                <a:schemeClr val="tx1"/>
              </a:solidFill>
              <a:round/>
              <a:headEnd type="triangle" w="med" len="med"/>
              <a:tailEnd/>
            </a:ln>
          </p:spPr>
          <p:txBody>
            <a:bodyPr/>
            <a:lstStyle/>
            <a:p>
              <a:endParaRPr lang="en-US"/>
            </a:p>
          </p:txBody>
        </p:sp>
        <p:graphicFrame>
          <p:nvGraphicFramePr>
            <p:cNvPr id="10" name="Object 6">
              <a:extLst>
                <a:ext uri="{FF2B5EF4-FFF2-40B4-BE49-F238E27FC236}">
                  <a16:creationId xmlns:a16="http://schemas.microsoft.com/office/drawing/2014/main" id="{E97D5A57-8DF4-FB4B-827A-6BED0F382DD4}"/>
                </a:ext>
              </a:extLst>
            </p:cNvPr>
            <p:cNvGraphicFramePr>
              <a:graphicFrameLocks noChangeAspect="1"/>
            </p:cNvGraphicFramePr>
            <p:nvPr/>
          </p:nvGraphicFramePr>
          <p:xfrm>
            <a:off x="3202" y="2976"/>
            <a:ext cx="206" cy="288"/>
          </p:xfrm>
          <a:graphic>
            <a:graphicData uri="http://schemas.openxmlformats.org/presentationml/2006/ole">
              <mc:AlternateContent xmlns:mc="http://schemas.openxmlformats.org/markup-compatibility/2006">
                <mc:Choice xmlns:v="urn:schemas-microsoft-com:vml" Requires="v">
                  <p:oleObj spid="_x0000_s27794" name="Equation" r:id="rId7" imgW="126720" imgH="177480" progId="Equation.3">
                    <p:embed/>
                  </p:oleObj>
                </mc:Choice>
                <mc:Fallback>
                  <p:oleObj name="Equation" r:id="rId7" imgW="126720" imgH="177480" progId="Equation.3">
                    <p:embed/>
                    <p:pic>
                      <p:nvPicPr>
                        <p:cNvPr id="10" name="Object 6">
                          <a:extLst>
                            <a:ext uri="{FF2B5EF4-FFF2-40B4-BE49-F238E27FC236}">
                              <a16:creationId xmlns:a16="http://schemas.microsoft.com/office/drawing/2014/main" id="{E97D5A57-8DF4-FB4B-827A-6BED0F382D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2" y="2976"/>
                          <a:ext cx="2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7">
              <a:extLst>
                <a:ext uri="{FF2B5EF4-FFF2-40B4-BE49-F238E27FC236}">
                  <a16:creationId xmlns:a16="http://schemas.microsoft.com/office/drawing/2014/main" id="{D78F72A2-0BF9-0E4C-95C9-D7851B5BD641}"/>
                </a:ext>
              </a:extLst>
            </p:cNvPr>
            <p:cNvGraphicFramePr>
              <a:graphicFrameLocks noChangeAspect="1"/>
            </p:cNvGraphicFramePr>
            <p:nvPr/>
          </p:nvGraphicFramePr>
          <p:xfrm>
            <a:off x="2533" y="3222"/>
            <a:ext cx="1097" cy="762"/>
          </p:xfrm>
          <a:graphic>
            <a:graphicData uri="http://schemas.openxmlformats.org/presentationml/2006/ole">
              <mc:AlternateContent xmlns:mc="http://schemas.openxmlformats.org/markup-compatibility/2006">
                <mc:Choice xmlns:v="urn:schemas-microsoft-com:vml" Requires="v">
                  <p:oleObj spid="_x0000_s27795" name="Equation" r:id="rId9" imgW="622080" imgH="431640" progId="Equation.3">
                    <p:embed/>
                  </p:oleObj>
                </mc:Choice>
                <mc:Fallback>
                  <p:oleObj name="Equation" r:id="rId9" imgW="622080" imgH="431640" progId="Equation.3">
                    <p:embed/>
                    <p:pic>
                      <p:nvPicPr>
                        <p:cNvPr id="11" name="Object 7">
                          <a:extLst>
                            <a:ext uri="{FF2B5EF4-FFF2-40B4-BE49-F238E27FC236}">
                              <a16:creationId xmlns:a16="http://schemas.microsoft.com/office/drawing/2014/main" id="{D78F72A2-0BF9-0E4C-95C9-D7851B5BD6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33" y="3222"/>
                          <a:ext cx="1097" cy="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Line 16">
              <a:extLst>
                <a:ext uri="{FF2B5EF4-FFF2-40B4-BE49-F238E27FC236}">
                  <a16:creationId xmlns:a16="http://schemas.microsoft.com/office/drawing/2014/main" id="{E9271F63-B154-F14E-9C80-418FF38B8B7D}"/>
                </a:ext>
              </a:extLst>
            </p:cNvPr>
            <p:cNvSpPr>
              <a:spLocks noChangeShapeType="1"/>
            </p:cNvSpPr>
            <p:nvPr/>
          </p:nvSpPr>
          <p:spPr bwMode="auto">
            <a:xfrm flipV="1">
              <a:off x="3225" y="2832"/>
              <a:ext cx="1047" cy="453"/>
            </a:xfrm>
            <a:prstGeom prst="line">
              <a:avLst/>
            </a:prstGeom>
            <a:noFill/>
            <a:ln w="9525">
              <a:solidFill>
                <a:schemeClr val="tx1"/>
              </a:solidFill>
              <a:round/>
              <a:headEnd/>
              <a:tailEnd/>
            </a:ln>
          </p:spPr>
          <p:txBody>
            <a:bodyPr/>
            <a:lstStyle/>
            <a:p>
              <a:endParaRPr lang="en-US"/>
            </a:p>
          </p:txBody>
        </p:sp>
        <p:graphicFrame>
          <p:nvGraphicFramePr>
            <p:cNvPr id="13" name="Object 8">
              <a:extLst>
                <a:ext uri="{FF2B5EF4-FFF2-40B4-BE49-F238E27FC236}">
                  <a16:creationId xmlns:a16="http://schemas.microsoft.com/office/drawing/2014/main" id="{21790DC0-0038-EC45-9329-2A874B8AC301}"/>
                </a:ext>
              </a:extLst>
            </p:cNvPr>
            <p:cNvGraphicFramePr>
              <a:graphicFrameLocks noChangeAspect="1"/>
            </p:cNvGraphicFramePr>
            <p:nvPr/>
          </p:nvGraphicFramePr>
          <p:xfrm>
            <a:off x="2208" y="2352"/>
            <a:ext cx="1141" cy="762"/>
          </p:xfrm>
          <a:graphic>
            <a:graphicData uri="http://schemas.openxmlformats.org/presentationml/2006/ole">
              <mc:AlternateContent xmlns:mc="http://schemas.openxmlformats.org/markup-compatibility/2006">
                <mc:Choice xmlns:v="urn:schemas-microsoft-com:vml" Requires="v">
                  <p:oleObj spid="_x0000_s27796" name="Equation" r:id="rId11" imgW="647640" imgH="431640" progId="Equation.3">
                    <p:embed/>
                  </p:oleObj>
                </mc:Choice>
                <mc:Fallback>
                  <p:oleObj name="Equation" r:id="rId11" imgW="647640" imgH="431640" progId="Equation.3">
                    <p:embed/>
                    <p:pic>
                      <p:nvPicPr>
                        <p:cNvPr id="13" name="Object 8">
                          <a:extLst>
                            <a:ext uri="{FF2B5EF4-FFF2-40B4-BE49-F238E27FC236}">
                              <a16:creationId xmlns:a16="http://schemas.microsoft.com/office/drawing/2014/main" id="{21790DC0-0038-EC45-9329-2A874B8AC30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08" y="2352"/>
                          <a:ext cx="1141" cy="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Line 18">
              <a:extLst>
                <a:ext uri="{FF2B5EF4-FFF2-40B4-BE49-F238E27FC236}">
                  <a16:creationId xmlns:a16="http://schemas.microsoft.com/office/drawing/2014/main" id="{20E2F1C0-599A-934B-93D3-CF04F4F786AB}"/>
                </a:ext>
              </a:extLst>
            </p:cNvPr>
            <p:cNvSpPr>
              <a:spLocks noChangeShapeType="1"/>
            </p:cNvSpPr>
            <p:nvPr/>
          </p:nvSpPr>
          <p:spPr bwMode="auto">
            <a:xfrm>
              <a:off x="3216" y="2832"/>
              <a:ext cx="0" cy="480"/>
            </a:xfrm>
            <a:prstGeom prst="line">
              <a:avLst/>
            </a:prstGeom>
            <a:noFill/>
            <a:ln w="9525">
              <a:solidFill>
                <a:schemeClr val="tx1"/>
              </a:solidFill>
              <a:round/>
              <a:headEnd/>
              <a:tailEnd/>
            </a:ln>
          </p:spPr>
          <p:txBody>
            <a:bodyPr/>
            <a:lstStyle/>
            <a:p>
              <a:endParaRPr lang="en-US"/>
            </a:p>
          </p:txBody>
        </p:sp>
        <p:sp>
          <p:nvSpPr>
            <p:cNvPr id="15" name="Line 19">
              <a:extLst>
                <a:ext uri="{FF2B5EF4-FFF2-40B4-BE49-F238E27FC236}">
                  <a16:creationId xmlns:a16="http://schemas.microsoft.com/office/drawing/2014/main" id="{F62D1DD2-11DA-A64D-A8CF-566459612DAF}"/>
                </a:ext>
              </a:extLst>
            </p:cNvPr>
            <p:cNvSpPr>
              <a:spLocks noChangeShapeType="1"/>
            </p:cNvSpPr>
            <p:nvPr/>
          </p:nvSpPr>
          <p:spPr bwMode="auto">
            <a:xfrm>
              <a:off x="3072" y="3312"/>
              <a:ext cx="144" cy="0"/>
            </a:xfrm>
            <a:prstGeom prst="line">
              <a:avLst/>
            </a:prstGeom>
            <a:noFill/>
            <a:ln w="38100">
              <a:solidFill>
                <a:schemeClr val="tx1"/>
              </a:solidFill>
              <a:round/>
              <a:headEnd/>
              <a:tailEnd/>
            </a:ln>
          </p:spPr>
          <p:txBody>
            <a:bodyPr/>
            <a:lstStyle/>
            <a:p>
              <a:endParaRPr lang="en-US"/>
            </a:p>
          </p:txBody>
        </p:sp>
        <p:graphicFrame>
          <p:nvGraphicFramePr>
            <p:cNvPr id="16" name="Object 9">
              <a:extLst>
                <a:ext uri="{FF2B5EF4-FFF2-40B4-BE49-F238E27FC236}">
                  <a16:creationId xmlns:a16="http://schemas.microsoft.com/office/drawing/2014/main" id="{BE2491EF-B8D3-CF47-B0FB-40246E1F8321}"/>
                </a:ext>
              </a:extLst>
            </p:cNvPr>
            <p:cNvGraphicFramePr>
              <a:graphicFrameLocks noChangeAspect="1"/>
            </p:cNvGraphicFramePr>
            <p:nvPr/>
          </p:nvGraphicFramePr>
          <p:xfrm>
            <a:off x="2628" y="2790"/>
            <a:ext cx="1164" cy="762"/>
          </p:xfrm>
          <a:graphic>
            <a:graphicData uri="http://schemas.openxmlformats.org/presentationml/2006/ole">
              <mc:AlternateContent xmlns:mc="http://schemas.openxmlformats.org/markup-compatibility/2006">
                <mc:Choice xmlns:v="urn:schemas-microsoft-com:vml" Requires="v">
                  <p:oleObj spid="_x0000_s27797" name="Equation" r:id="rId13" imgW="660240" imgH="431640" progId="Equation.3">
                    <p:embed/>
                  </p:oleObj>
                </mc:Choice>
                <mc:Fallback>
                  <p:oleObj name="Equation" r:id="rId13" imgW="660240" imgH="431640" progId="Equation.3">
                    <p:embed/>
                    <p:pic>
                      <p:nvPicPr>
                        <p:cNvPr id="16" name="Object 9">
                          <a:extLst>
                            <a:ext uri="{FF2B5EF4-FFF2-40B4-BE49-F238E27FC236}">
                              <a16:creationId xmlns:a16="http://schemas.microsoft.com/office/drawing/2014/main" id="{BE2491EF-B8D3-CF47-B0FB-40246E1F832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28" y="2790"/>
                          <a:ext cx="1164" cy="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7" name="Object 4">
            <a:extLst>
              <a:ext uri="{FF2B5EF4-FFF2-40B4-BE49-F238E27FC236}">
                <a16:creationId xmlns:a16="http://schemas.microsoft.com/office/drawing/2014/main" id="{E85E132A-213E-A44C-928A-CE9CC5B91852}"/>
              </a:ext>
            </a:extLst>
          </p:cNvPr>
          <p:cNvGraphicFramePr>
            <a:graphicFrameLocks noChangeAspect="1"/>
          </p:cNvGraphicFramePr>
          <p:nvPr>
            <p:extLst>
              <p:ext uri="{D42A27DB-BD31-4B8C-83A1-F6EECF244321}">
                <p14:modId xmlns:p14="http://schemas.microsoft.com/office/powerpoint/2010/main" val="1867726377"/>
              </p:ext>
            </p:extLst>
          </p:nvPr>
        </p:nvGraphicFramePr>
        <p:xfrm>
          <a:off x="4376738" y="5685619"/>
          <a:ext cx="3200400" cy="755650"/>
        </p:xfrm>
        <a:graphic>
          <a:graphicData uri="http://schemas.openxmlformats.org/presentationml/2006/ole">
            <mc:AlternateContent xmlns:mc="http://schemas.openxmlformats.org/markup-compatibility/2006">
              <mc:Choice xmlns:v="urn:schemas-microsoft-com:vml" Requires="v">
                <p:oleObj spid="_x0000_s27798" name="Equation" r:id="rId15" imgW="1828800" imgH="431640" progId="Equation.3">
                  <p:embed/>
                </p:oleObj>
              </mc:Choice>
              <mc:Fallback>
                <p:oleObj name="Equation" r:id="rId15" imgW="1828800" imgH="431640" progId="Equation.3">
                  <p:embed/>
                  <p:pic>
                    <p:nvPicPr>
                      <p:cNvPr id="17" name="Object 4">
                        <a:extLst>
                          <a:ext uri="{FF2B5EF4-FFF2-40B4-BE49-F238E27FC236}">
                            <a16:creationId xmlns:a16="http://schemas.microsoft.com/office/drawing/2014/main" id="{E85E132A-213E-A44C-928A-CE9CC5B9185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76738" y="5685619"/>
                        <a:ext cx="3200400" cy="755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8" name="图片 17">
            <a:extLst>
              <a:ext uri="{FF2B5EF4-FFF2-40B4-BE49-F238E27FC236}">
                <a16:creationId xmlns:a16="http://schemas.microsoft.com/office/drawing/2014/main" id="{B3E49087-8CAA-BF4D-B330-3BDE4D846143}"/>
              </a:ext>
            </a:extLst>
          </p:cNvPr>
          <p:cNvPicPr>
            <a:picLocks noChangeAspect="1"/>
          </p:cNvPicPr>
          <p:nvPr/>
        </p:nvPicPr>
        <p:blipFill>
          <a:blip r:embed="rId17"/>
          <a:stretch>
            <a:fillRect/>
          </a:stretch>
        </p:blipFill>
        <p:spPr>
          <a:xfrm>
            <a:off x="-61941" y="4034943"/>
            <a:ext cx="3351111" cy="2823057"/>
          </a:xfrm>
          <a:prstGeom prst="rect">
            <a:avLst/>
          </a:prstGeom>
        </p:spPr>
      </p:pic>
    </p:spTree>
    <p:extLst>
      <p:ext uri="{BB962C8B-B14F-4D97-AF65-F5344CB8AC3E}">
        <p14:creationId xmlns:p14="http://schemas.microsoft.com/office/powerpoint/2010/main" val="266425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940F6-A449-E948-9000-3CC55E5F66AC}"/>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内部参数</a:t>
            </a:r>
          </a:p>
        </p:txBody>
      </p:sp>
      <p:sp>
        <p:nvSpPr>
          <p:cNvPr id="3" name="内容占位符 2">
            <a:extLst>
              <a:ext uri="{FF2B5EF4-FFF2-40B4-BE49-F238E27FC236}">
                <a16:creationId xmlns:a16="http://schemas.microsoft.com/office/drawing/2014/main" id="{A039E355-B87C-F844-8801-C5014C574CE4}"/>
              </a:ext>
            </a:extLst>
          </p:cNvPr>
          <p:cNvSpPr>
            <a:spLocks noGrp="1"/>
          </p:cNvSpPr>
          <p:nvPr>
            <p:ph idx="1"/>
          </p:nvPr>
        </p:nvSpPr>
        <p:spPr>
          <a:xfrm>
            <a:off x="390940" y="1461281"/>
            <a:ext cx="8229600" cy="4525963"/>
          </a:xfrm>
        </p:spPr>
        <p:txBody>
          <a:bodyPr/>
          <a:lstStyle/>
          <a:p>
            <a:pPr marL="0" indent="0">
              <a:buNone/>
            </a:pPr>
            <a:r>
              <a:rPr kumimoji="1" lang="zh-CN" altLang="en-US" dirty="0"/>
              <a:t>像平面</a:t>
            </a:r>
            <a:endParaRPr kumimoji="1" lang="en-US" altLang="zh-CN" dirty="0"/>
          </a:p>
          <a:p>
            <a:pPr marL="0" indent="0">
              <a:buNone/>
            </a:pPr>
            <a:r>
              <a:rPr kumimoji="1" lang="zh-CN" altLang="en-US" dirty="0"/>
              <a:t>失真</a:t>
            </a:r>
          </a:p>
        </p:txBody>
      </p:sp>
      <p:pic>
        <p:nvPicPr>
          <p:cNvPr id="4" name="Picture 1" descr="page11image60114768">
            <a:extLst>
              <a:ext uri="{FF2B5EF4-FFF2-40B4-BE49-F238E27FC236}">
                <a16:creationId xmlns:a16="http://schemas.microsoft.com/office/drawing/2014/main" id="{68130436-B3BC-E94D-AFB0-FAE6BBB38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264597"/>
            <a:ext cx="6645710" cy="2757600"/>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a:extLst>
              <a:ext uri="{FF2B5EF4-FFF2-40B4-BE49-F238E27FC236}">
                <a16:creationId xmlns:a16="http://schemas.microsoft.com/office/drawing/2014/main" id="{16AAF909-F218-514C-A15F-66CD5F15152E}"/>
              </a:ext>
            </a:extLst>
          </p:cNvPr>
          <p:cNvPicPr>
            <a:picLocks noChangeAspect="1"/>
          </p:cNvPicPr>
          <p:nvPr/>
        </p:nvPicPr>
        <p:blipFill>
          <a:blip r:embed="rId4"/>
          <a:stretch>
            <a:fillRect/>
          </a:stretch>
        </p:blipFill>
        <p:spPr>
          <a:xfrm>
            <a:off x="-41106" y="4005126"/>
            <a:ext cx="3351111" cy="2823057"/>
          </a:xfrm>
          <a:prstGeom prst="rect">
            <a:avLst/>
          </a:prstGeom>
        </p:spPr>
      </p:pic>
      <p:pic>
        <p:nvPicPr>
          <p:cNvPr id="19" name="图片 18">
            <a:extLst>
              <a:ext uri="{FF2B5EF4-FFF2-40B4-BE49-F238E27FC236}">
                <a16:creationId xmlns:a16="http://schemas.microsoft.com/office/drawing/2014/main" id="{7E185E10-2B0E-964E-A2D7-46A34DCCB683}"/>
              </a:ext>
            </a:extLst>
          </p:cNvPr>
          <p:cNvPicPr>
            <a:picLocks noChangeAspect="1"/>
          </p:cNvPicPr>
          <p:nvPr/>
        </p:nvPicPr>
        <p:blipFill>
          <a:blip r:embed="rId5"/>
          <a:stretch>
            <a:fillRect/>
          </a:stretch>
        </p:blipFill>
        <p:spPr>
          <a:xfrm>
            <a:off x="3442525" y="4191146"/>
            <a:ext cx="5310535" cy="2451016"/>
          </a:xfrm>
          <a:prstGeom prst="rect">
            <a:avLst/>
          </a:prstGeom>
        </p:spPr>
      </p:pic>
    </p:spTree>
    <p:extLst>
      <p:ext uri="{BB962C8B-B14F-4D97-AF65-F5344CB8AC3E}">
        <p14:creationId xmlns:p14="http://schemas.microsoft.com/office/powerpoint/2010/main" val="7930174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940F6-A449-E948-9000-3CC55E5F66AC}"/>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外部参数</a:t>
            </a:r>
          </a:p>
        </p:txBody>
      </p:sp>
      <p:sp>
        <p:nvSpPr>
          <p:cNvPr id="3" name="内容占位符 2">
            <a:extLst>
              <a:ext uri="{FF2B5EF4-FFF2-40B4-BE49-F238E27FC236}">
                <a16:creationId xmlns:a16="http://schemas.microsoft.com/office/drawing/2014/main" id="{A039E355-B87C-F844-8801-C5014C574CE4}"/>
              </a:ext>
            </a:extLst>
          </p:cNvPr>
          <p:cNvSpPr>
            <a:spLocks noGrp="1"/>
          </p:cNvSpPr>
          <p:nvPr>
            <p:ph idx="1"/>
          </p:nvPr>
        </p:nvSpPr>
        <p:spPr>
          <a:xfrm>
            <a:off x="457200" y="1600200"/>
            <a:ext cx="8229600" cy="4983162"/>
          </a:xfrm>
        </p:spPr>
        <p:txBody>
          <a:bodyPr>
            <a:normAutofit/>
          </a:bodyPr>
          <a:lstStyle/>
          <a:p>
            <a:r>
              <a:rPr kumimoji="1" lang="zh-CN" altLang="en-US" dirty="0"/>
              <a:t>世界参考坐标系</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zh-CN" altLang="en-US" dirty="0"/>
              <a:t>当前模型定义在相机参考坐标系下</a:t>
            </a:r>
            <a:endParaRPr kumimoji="1" lang="en-US" altLang="zh-CN" dirty="0"/>
          </a:p>
          <a:p>
            <a:r>
              <a:rPr kumimoji="1" lang="zh-CN" altLang="en-US" dirty="0"/>
              <a:t>目标场景表示在世界参考坐标系下</a:t>
            </a:r>
          </a:p>
        </p:txBody>
      </p:sp>
      <p:pic>
        <p:nvPicPr>
          <p:cNvPr id="4" name="图片 3">
            <a:extLst>
              <a:ext uri="{FF2B5EF4-FFF2-40B4-BE49-F238E27FC236}">
                <a16:creationId xmlns:a16="http://schemas.microsoft.com/office/drawing/2014/main" id="{5F2B4A26-ADD6-2A4E-9346-A1727999BD40}"/>
              </a:ext>
            </a:extLst>
          </p:cNvPr>
          <p:cNvPicPr>
            <a:picLocks noChangeAspect="1"/>
          </p:cNvPicPr>
          <p:nvPr/>
        </p:nvPicPr>
        <p:blipFill>
          <a:blip r:embed="rId3"/>
          <a:stretch>
            <a:fillRect/>
          </a:stretch>
        </p:blipFill>
        <p:spPr>
          <a:xfrm>
            <a:off x="533400" y="2209800"/>
            <a:ext cx="7052920" cy="2819400"/>
          </a:xfrm>
          <a:prstGeom prst="rect">
            <a:avLst/>
          </a:prstGeom>
        </p:spPr>
      </p:pic>
      <p:sp>
        <p:nvSpPr>
          <p:cNvPr id="5" name="文本框 4">
            <a:extLst>
              <a:ext uri="{FF2B5EF4-FFF2-40B4-BE49-F238E27FC236}">
                <a16:creationId xmlns:a16="http://schemas.microsoft.com/office/drawing/2014/main" id="{99549D53-A0AE-614D-926A-11811EFEE4EC}"/>
              </a:ext>
            </a:extLst>
          </p:cNvPr>
          <p:cNvSpPr txBox="1"/>
          <p:nvPr/>
        </p:nvSpPr>
        <p:spPr>
          <a:xfrm>
            <a:off x="7559749" y="5158599"/>
            <a:ext cx="1143000" cy="1077218"/>
          </a:xfrm>
          <a:prstGeom prst="rect">
            <a:avLst/>
          </a:prstGeom>
          <a:noFill/>
        </p:spPr>
        <p:txBody>
          <a:bodyPr wrap="square" rtlCol="0">
            <a:spAutoFit/>
          </a:bodyPr>
          <a:lstStyle/>
          <a:p>
            <a:r>
              <a:rPr kumimoji="1" lang="zh-CN" altLang="en-US" sz="3200" dirty="0"/>
              <a:t>坐标</a:t>
            </a:r>
            <a:endParaRPr kumimoji="1" lang="en-US" altLang="zh-CN" sz="3200" dirty="0"/>
          </a:p>
          <a:p>
            <a:r>
              <a:rPr kumimoji="1" lang="zh-CN" altLang="en-US" sz="3200" dirty="0"/>
              <a:t>变换</a:t>
            </a:r>
          </a:p>
        </p:txBody>
      </p:sp>
    </p:spTree>
    <p:extLst>
      <p:ext uri="{BB962C8B-B14F-4D97-AF65-F5344CB8AC3E}">
        <p14:creationId xmlns:p14="http://schemas.microsoft.com/office/powerpoint/2010/main" val="1636593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940F6-A449-E948-9000-3CC55E5F66AC}"/>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外部参数</a:t>
            </a:r>
          </a:p>
        </p:txBody>
      </p:sp>
      <p:sp>
        <p:nvSpPr>
          <p:cNvPr id="3" name="内容占位符 2">
            <a:extLst>
              <a:ext uri="{FF2B5EF4-FFF2-40B4-BE49-F238E27FC236}">
                <a16:creationId xmlns:a16="http://schemas.microsoft.com/office/drawing/2014/main" id="{A039E355-B87C-F844-8801-C5014C574CE4}"/>
              </a:ext>
            </a:extLst>
          </p:cNvPr>
          <p:cNvSpPr>
            <a:spLocks noGrp="1"/>
          </p:cNvSpPr>
          <p:nvPr>
            <p:ph idx="1"/>
          </p:nvPr>
        </p:nvSpPr>
        <p:spPr/>
        <p:txBody>
          <a:bodyPr/>
          <a:lstStyle/>
          <a:p>
            <a:r>
              <a:rPr kumimoji="1" lang="zh-CN" altLang="en-US" dirty="0"/>
              <a:t>二维变换</a:t>
            </a:r>
            <a:r>
              <a:rPr kumimoji="1" lang="en-US" altLang="zh-CN" dirty="0"/>
              <a:t>-</a:t>
            </a:r>
            <a:r>
              <a:rPr kumimoji="1" lang="zh-CN" altLang="en-US" dirty="0"/>
              <a:t>平移</a:t>
            </a:r>
          </a:p>
        </p:txBody>
      </p:sp>
      <p:pic>
        <p:nvPicPr>
          <p:cNvPr id="4" name="图片 3">
            <a:extLst>
              <a:ext uri="{FF2B5EF4-FFF2-40B4-BE49-F238E27FC236}">
                <a16:creationId xmlns:a16="http://schemas.microsoft.com/office/drawing/2014/main" id="{234E75D0-5A85-454B-8F7C-9EC8701EE448}"/>
              </a:ext>
            </a:extLst>
          </p:cNvPr>
          <p:cNvPicPr>
            <a:picLocks noChangeAspect="1"/>
          </p:cNvPicPr>
          <p:nvPr/>
        </p:nvPicPr>
        <p:blipFill>
          <a:blip r:embed="rId2"/>
          <a:stretch>
            <a:fillRect/>
          </a:stretch>
        </p:blipFill>
        <p:spPr>
          <a:xfrm>
            <a:off x="1295400" y="2179860"/>
            <a:ext cx="5581677" cy="3994150"/>
          </a:xfrm>
          <a:prstGeom prst="rect">
            <a:avLst/>
          </a:prstGeom>
        </p:spPr>
      </p:pic>
    </p:spTree>
    <p:extLst>
      <p:ext uri="{BB962C8B-B14F-4D97-AF65-F5344CB8AC3E}">
        <p14:creationId xmlns:p14="http://schemas.microsoft.com/office/powerpoint/2010/main" val="6887589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940F6-A449-E948-9000-3CC55E5F66AC}"/>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外部参数</a:t>
            </a:r>
          </a:p>
        </p:txBody>
      </p:sp>
      <p:sp>
        <p:nvSpPr>
          <p:cNvPr id="3" name="内容占位符 2">
            <a:extLst>
              <a:ext uri="{FF2B5EF4-FFF2-40B4-BE49-F238E27FC236}">
                <a16:creationId xmlns:a16="http://schemas.microsoft.com/office/drawing/2014/main" id="{A039E355-B87C-F844-8801-C5014C574CE4}"/>
              </a:ext>
            </a:extLst>
          </p:cNvPr>
          <p:cNvSpPr>
            <a:spLocks noGrp="1"/>
          </p:cNvSpPr>
          <p:nvPr>
            <p:ph idx="1"/>
          </p:nvPr>
        </p:nvSpPr>
        <p:spPr/>
        <p:txBody>
          <a:bodyPr/>
          <a:lstStyle/>
          <a:p>
            <a:r>
              <a:rPr kumimoji="1" lang="zh-CN" altLang="en-US" dirty="0"/>
              <a:t>二维变换</a:t>
            </a:r>
            <a:r>
              <a:rPr kumimoji="1" lang="en-US" altLang="zh-CN" dirty="0"/>
              <a:t>-</a:t>
            </a:r>
            <a:r>
              <a:rPr kumimoji="1" lang="zh-CN" altLang="en-US" dirty="0"/>
              <a:t>平移</a:t>
            </a:r>
          </a:p>
        </p:txBody>
      </p:sp>
      <p:pic>
        <p:nvPicPr>
          <p:cNvPr id="4" name="图片 3">
            <a:extLst>
              <a:ext uri="{FF2B5EF4-FFF2-40B4-BE49-F238E27FC236}">
                <a16:creationId xmlns:a16="http://schemas.microsoft.com/office/drawing/2014/main" id="{4B44CE06-136F-1B44-BDF1-2E096A35EE10}"/>
              </a:ext>
            </a:extLst>
          </p:cNvPr>
          <p:cNvPicPr>
            <a:picLocks noChangeAspect="1"/>
          </p:cNvPicPr>
          <p:nvPr/>
        </p:nvPicPr>
        <p:blipFill>
          <a:blip r:embed="rId2"/>
          <a:stretch>
            <a:fillRect/>
          </a:stretch>
        </p:blipFill>
        <p:spPr>
          <a:xfrm>
            <a:off x="802610" y="2133600"/>
            <a:ext cx="4483100" cy="3568700"/>
          </a:xfrm>
          <a:prstGeom prst="rect">
            <a:avLst/>
          </a:prstGeom>
        </p:spPr>
      </p:pic>
      <p:pic>
        <p:nvPicPr>
          <p:cNvPr id="5" name="图片 4">
            <a:extLst>
              <a:ext uri="{FF2B5EF4-FFF2-40B4-BE49-F238E27FC236}">
                <a16:creationId xmlns:a16="http://schemas.microsoft.com/office/drawing/2014/main" id="{DB9A5A40-4A60-AF47-B978-77C60D099413}"/>
              </a:ext>
            </a:extLst>
          </p:cNvPr>
          <p:cNvPicPr>
            <a:picLocks noChangeAspect="1"/>
          </p:cNvPicPr>
          <p:nvPr/>
        </p:nvPicPr>
        <p:blipFill>
          <a:blip r:embed="rId3"/>
          <a:stretch>
            <a:fillRect/>
          </a:stretch>
        </p:blipFill>
        <p:spPr>
          <a:xfrm>
            <a:off x="5285710" y="3075782"/>
            <a:ext cx="2565400" cy="1892300"/>
          </a:xfrm>
          <a:prstGeom prst="rect">
            <a:avLst/>
          </a:prstGeom>
        </p:spPr>
      </p:pic>
      <p:pic>
        <p:nvPicPr>
          <p:cNvPr id="6" name="图片 5">
            <a:extLst>
              <a:ext uri="{FF2B5EF4-FFF2-40B4-BE49-F238E27FC236}">
                <a16:creationId xmlns:a16="http://schemas.microsoft.com/office/drawing/2014/main" id="{CD9EE054-EE15-0440-B29F-E8A8CF94E18F}"/>
              </a:ext>
            </a:extLst>
          </p:cNvPr>
          <p:cNvPicPr>
            <a:picLocks noChangeAspect="1"/>
          </p:cNvPicPr>
          <p:nvPr/>
        </p:nvPicPr>
        <p:blipFill>
          <a:blip r:embed="rId4"/>
          <a:stretch>
            <a:fillRect/>
          </a:stretch>
        </p:blipFill>
        <p:spPr>
          <a:xfrm>
            <a:off x="1600200" y="5702300"/>
            <a:ext cx="5943600" cy="1016000"/>
          </a:xfrm>
          <a:prstGeom prst="rect">
            <a:avLst/>
          </a:prstGeom>
        </p:spPr>
      </p:pic>
    </p:spTree>
    <p:extLst>
      <p:ext uri="{BB962C8B-B14F-4D97-AF65-F5344CB8AC3E}">
        <p14:creationId xmlns:p14="http://schemas.microsoft.com/office/powerpoint/2010/main" val="2108390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940F6-A449-E948-9000-3CC55E5F66AC}"/>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外部参数</a:t>
            </a:r>
          </a:p>
        </p:txBody>
      </p:sp>
      <p:sp>
        <p:nvSpPr>
          <p:cNvPr id="3" name="内容占位符 2">
            <a:extLst>
              <a:ext uri="{FF2B5EF4-FFF2-40B4-BE49-F238E27FC236}">
                <a16:creationId xmlns:a16="http://schemas.microsoft.com/office/drawing/2014/main" id="{A039E355-B87C-F844-8801-C5014C574CE4}"/>
              </a:ext>
            </a:extLst>
          </p:cNvPr>
          <p:cNvSpPr>
            <a:spLocks noGrp="1"/>
          </p:cNvSpPr>
          <p:nvPr>
            <p:ph idx="1"/>
          </p:nvPr>
        </p:nvSpPr>
        <p:spPr/>
        <p:txBody>
          <a:bodyPr/>
          <a:lstStyle/>
          <a:p>
            <a:r>
              <a:rPr kumimoji="1" lang="zh-CN" altLang="en-US" dirty="0"/>
              <a:t>二维变换</a:t>
            </a:r>
            <a:r>
              <a:rPr kumimoji="1" lang="en-US" altLang="zh-CN" dirty="0"/>
              <a:t>-</a:t>
            </a:r>
            <a:r>
              <a:rPr kumimoji="1" lang="zh-CN" altLang="en-US" dirty="0"/>
              <a:t>平移</a:t>
            </a:r>
          </a:p>
          <a:p>
            <a:pPr marL="0" indent="0">
              <a:buNone/>
            </a:pPr>
            <a:endParaRPr kumimoji="1" lang="zh-CN" altLang="en-US" dirty="0"/>
          </a:p>
        </p:txBody>
      </p:sp>
      <p:pic>
        <p:nvPicPr>
          <p:cNvPr id="4" name="图片 3">
            <a:extLst>
              <a:ext uri="{FF2B5EF4-FFF2-40B4-BE49-F238E27FC236}">
                <a16:creationId xmlns:a16="http://schemas.microsoft.com/office/drawing/2014/main" id="{18F97C31-8371-E748-9E9C-A4445700703F}"/>
              </a:ext>
            </a:extLst>
          </p:cNvPr>
          <p:cNvPicPr>
            <a:picLocks noChangeAspect="1"/>
          </p:cNvPicPr>
          <p:nvPr/>
        </p:nvPicPr>
        <p:blipFill>
          <a:blip r:embed="rId2"/>
          <a:stretch>
            <a:fillRect/>
          </a:stretch>
        </p:blipFill>
        <p:spPr>
          <a:xfrm>
            <a:off x="1066800" y="2268374"/>
            <a:ext cx="5904111" cy="4052756"/>
          </a:xfrm>
          <a:prstGeom prst="rect">
            <a:avLst/>
          </a:prstGeom>
        </p:spPr>
      </p:pic>
    </p:spTree>
    <p:extLst>
      <p:ext uri="{BB962C8B-B14F-4D97-AF65-F5344CB8AC3E}">
        <p14:creationId xmlns:p14="http://schemas.microsoft.com/office/powerpoint/2010/main" val="3721698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940F6-A449-E948-9000-3CC55E5F66AC}"/>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外部参数</a:t>
            </a:r>
          </a:p>
        </p:txBody>
      </p:sp>
      <p:sp>
        <p:nvSpPr>
          <p:cNvPr id="3" name="内容占位符 2">
            <a:extLst>
              <a:ext uri="{FF2B5EF4-FFF2-40B4-BE49-F238E27FC236}">
                <a16:creationId xmlns:a16="http://schemas.microsoft.com/office/drawing/2014/main" id="{A039E355-B87C-F844-8801-C5014C574CE4}"/>
              </a:ext>
            </a:extLst>
          </p:cNvPr>
          <p:cNvSpPr>
            <a:spLocks noGrp="1"/>
          </p:cNvSpPr>
          <p:nvPr>
            <p:ph idx="1"/>
          </p:nvPr>
        </p:nvSpPr>
        <p:spPr/>
        <p:txBody>
          <a:bodyPr/>
          <a:lstStyle/>
          <a:p>
            <a:r>
              <a:rPr kumimoji="1" lang="zh-CN" altLang="en-US" dirty="0"/>
              <a:t>二维变换</a:t>
            </a:r>
            <a:r>
              <a:rPr kumimoji="1" lang="en-US" altLang="zh-CN" dirty="0"/>
              <a:t>-</a:t>
            </a:r>
            <a:r>
              <a:rPr kumimoji="1" lang="zh-CN" altLang="en-US" dirty="0"/>
              <a:t>尺度变换</a:t>
            </a:r>
          </a:p>
          <a:p>
            <a:endParaRPr kumimoji="1" lang="zh-CN" altLang="en-US" dirty="0"/>
          </a:p>
        </p:txBody>
      </p:sp>
      <p:pic>
        <p:nvPicPr>
          <p:cNvPr id="4" name="图片 3">
            <a:extLst>
              <a:ext uri="{FF2B5EF4-FFF2-40B4-BE49-F238E27FC236}">
                <a16:creationId xmlns:a16="http://schemas.microsoft.com/office/drawing/2014/main" id="{CFD6D03B-5743-7B4D-85E0-81ABDC12F6EE}"/>
              </a:ext>
            </a:extLst>
          </p:cNvPr>
          <p:cNvPicPr>
            <a:picLocks noChangeAspect="1"/>
          </p:cNvPicPr>
          <p:nvPr/>
        </p:nvPicPr>
        <p:blipFill>
          <a:blip r:embed="rId2"/>
          <a:stretch>
            <a:fillRect/>
          </a:stretch>
        </p:blipFill>
        <p:spPr>
          <a:xfrm>
            <a:off x="952500" y="2453932"/>
            <a:ext cx="7239000" cy="4129430"/>
          </a:xfrm>
          <a:prstGeom prst="rect">
            <a:avLst/>
          </a:prstGeom>
        </p:spPr>
      </p:pic>
    </p:spTree>
    <p:extLst>
      <p:ext uri="{BB962C8B-B14F-4D97-AF65-F5344CB8AC3E}">
        <p14:creationId xmlns:p14="http://schemas.microsoft.com/office/powerpoint/2010/main" val="27371563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940F6-A449-E948-9000-3CC55E5F66AC}"/>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外部参数</a:t>
            </a:r>
          </a:p>
        </p:txBody>
      </p:sp>
      <p:sp>
        <p:nvSpPr>
          <p:cNvPr id="3" name="内容占位符 2">
            <a:extLst>
              <a:ext uri="{FF2B5EF4-FFF2-40B4-BE49-F238E27FC236}">
                <a16:creationId xmlns:a16="http://schemas.microsoft.com/office/drawing/2014/main" id="{A039E355-B87C-F844-8801-C5014C574CE4}"/>
              </a:ext>
            </a:extLst>
          </p:cNvPr>
          <p:cNvSpPr>
            <a:spLocks noGrp="1"/>
          </p:cNvSpPr>
          <p:nvPr>
            <p:ph idx="1"/>
          </p:nvPr>
        </p:nvSpPr>
        <p:spPr/>
        <p:txBody>
          <a:bodyPr/>
          <a:lstStyle/>
          <a:p>
            <a:r>
              <a:rPr kumimoji="1" lang="zh-CN" altLang="en-US" dirty="0"/>
              <a:t>二维变换</a:t>
            </a:r>
            <a:r>
              <a:rPr kumimoji="1" lang="en-US" altLang="zh-CN" dirty="0"/>
              <a:t>-</a:t>
            </a:r>
            <a:r>
              <a:rPr kumimoji="1" lang="zh-CN" altLang="en-US" dirty="0"/>
              <a:t>尺度变换</a:t>
            </a:r>
          </a:p>
          <a:p>
            <a:endParaRPr kumimoji="1" lang="zh-CN" altLang="en-US" dirty="0"/>
          </a:p>
        </p:txBody>
      </p:sp>
      <p:pic>
        <p:nvPicPr>
          <p:cNvPr id="4" name="图片 3">
            <a:extLst>
              <a:ext uri="{FF2B5EF4-FFF2-40B4-BE49-F238E27FC236}">
                <a16:creationId xmlns:a16="http://schemas.microsoft.com/office/drawing/2014/main" id="{4DE0BED6-7BB0-4843-BEA0-97CCC88C4FFC}"/>
              </a:ext>
            </a:extLst>
          </p:cNvPr>
          <p:cNvPicPr>
            <a:picLocks noChangeAspect="1"/>
          </p:cNvPicPr>
          <p:nvPr/>
        </p:nvPicPr>
        <p:blipFill>
          <a:blip r:embed="rId2"/>
          <a:stretch>
            <a:fillRect/>
          </a:stretch>
        </p:blipFill>
        <p:spPr>
          <a:xfrm>
            <a:off x="914400" y="2155125"/>
            <a:ext cx="7110484" cy="4428237"/>
          </a:xfrm>
          <a:prstGeom prst="rect">
            <a:avLst/>
          </a:prstGeom>
        </p:spPr>
      </p:pic>
    </p:spTree>
    <p:extLst>
      <p:ext uri="{BB962C8B-B14F-4D97-AF65-F5344CB8AC3E}">
        <p14:creationId xmlns:p14="http://schemas.microsoft.com/office/powerpoint/2010/main" val="2747049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301CA8-7D9A-D64D-824D-3E41E105B08D}"/>
              </a:ext>
            </a:extLst>
          </p:cNvPr>
          <p:cNvSpPr>
            <a:spLocks noGrp="1"/>
          </p:cNvSpPr>
          <p:nvPr>
            <p:ph type="title"/>
          </p:nvPr>
        </p:nvSpPr>
        <p:spPr/>
        <p:txBody>
          <a:bodyPr/>
          <a:lstStyle/>
          <a:p>
            <a:r>
              <a:rPr kumimoji="1" lang="zh-CN" altLang="en-US" dirty="0"/>
              <a:t>图像形成历史</a:t>
            </a:r>
          </a:p>
        </p:txBody>
      </p:sp>
      <p:sp>
        <p:nvSpPr>
          <p:cNvPr id="3" name="内容占位符 2">
            <a:extLst>
              <a:ext uri="{FF2B5EF4-FFF2-40B4-BE49-F238E27FC236}">
                <a16:creationId xmlns:a16="http://schemas.microsoft.com/office/drawing/2014/main" id="{183FD953-78BA-054C-9D08-34D87A0BFFA3}"/>
              </a:ext>
            </a:extLst>
          </p:cNvPr>
          <p:cNvSpPr>
            <a:spLocks noGrp="1"/>
          </p:cNvSpPr>
          <p:nvPr>
            <p:ph idx="1"/>
          </p:nvPr>
        </p:nvSpPr>
        <p:spPr/>
        <p:txBody>
          <a:bodyPr/>
          <a:lstStyle/>
          <a:p>
            <a:r>
              <a:rPr kumimoji="1" lang="zh-CN" altLang="en-US" dirty="0"/>
              <a:t>公元前</a:t>
            </a:r>
            <a:r>
              <a:rPr kumimoji="1" lang="en-US" altLang="zh-CN" dirty="0"/>
              <a:t>470-390—</a:t>
            </a:r>
            <a:r>
              <a:rPr kumimoji="1" lang="zh-CN" altLang="en-US" dirty="0"/>
              <a:t>我国古代思想家</a:t>
            </a:r>
            <a:r>
              <a:rPr kumimoji="1" lang="en-US" altLang="zh-CN" dirty="0"/>
              <a:t>—</a:t>
            </a:r>
            <a:r>
              <a:rPr kumimoji="1" lang="zh-CN" altLang="en-US" dirty="0"/>
              <a:t>墨子</a:t>
            </a:r>
          </a:p>
        </p:txBody>
      </p:sp>
      <p:pic>
        <p:nvPicPr>
          <p:cNvPr id="5" name="图片 4">
            <a:extLst>
              <a:ext uri="{FF2B5EF4-FFF2-40B4-BE49-F238E27FC236}">
                <a16:creationId xmlns:a16="http://schemas.microsoft.com/office/drawing/2014/main" id="{2F98C4C4-FA33-4447-BA29-4C2A453944C1}"/>
              </a:ext>
            </a:extLst>
          </p:cNvPr>
          <p:cNvPicPr>
            <a:picLocks noChangeAspect="1"/>
          </p:cNvPicPr>
          <p:nvPr/>
        </p:nvPicPr>
        <p:blipFill>
          <a:blip r:embed="rId3"/>
          <a:stretch>
            <a:fillRect/>
          </a:stretch>
        </p:blipFill>
        <p:spPr>
          <a:xfrm>
            <a:off x="3646615" y="2743200"/>
            <a:ext cx="4908468" cy="2362200"/>
          </a:xfrm>
          <a:prstGeom prst="rect">
            <a:avLst/>
          </a:prstGeom>
        </p:spPr>
      </p:pic>
      <p:pic>
        <p:nvPicPr>
          <p:cNvPr id="6" name="图片 5">
            <a:extLst>
              <a:ext uri="{FF2B5EF4-FFF2-40B4-BE49-F238E27FC236}">
                <a16:creationId xmlns:a16="http://schemas.microsoft.com/office/drawing/2014/main" id="{6A17D3CA-B562-C049-A754-545915748A1D}"/>
              </a:ext>
            </a:extLst>
          </p:cNvPr>
          <p:cNvPicPr>
            <a:picLocks noChangeAspect="1"/>
          </p:cNvPicPr>
          <p:nvPr/>
        </p:nvPicPr>
        <p:blipFill>
          <a:blip r:embed="rId4"/>
          <a:stretch>
            <a:fillRect/>
          </a:stretch>
        </p:blipFill>
        <p:spPr>
          <a:xfrm>
            <a:off x="497378" y="2245043"/>
            <a:ext cx="2997200" cy="3911600"/>
          </a:xfrm>
          <a:prstGeom prst="rect">
            <a:avLst/>
          </a:prstGeom>
        </p:spPr>
      </p:pic>
    </p:spTree>
    <p:extLst>
      <p:ext uri="{BB962C8B-B14F-4D97-AF65-F5344CB8AC3E}">
        <p14:creationId xmlns:p14="http://schemas.microsoft.com/office/powerpoint/2010/main" val="16983142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940F6-A449-E948-9000-3CC55E5F66AC}"/>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外部参数</a:t>
            </a:r>
          </a:p>
        </p:txBody>
      </p:sp>
      <p:sp>
        <p:nvSpPr>
          <p:cNvPr id="3" name="内容占位符 2">
            <a:extLst>
              <a:ext uri="{FF2B5EF4-FFF2-40B4-BE49-F238E27FC236}">
                <a16:creationId xmlns:a16="http://schemas.microsoft.com/office/drawing/2014/main" id="{A039E355-B87C-F844-8801-C5014C574CE4}"/>
              </a:ext>
            </a:extLst>
          </p:cNvPr>
          <p:cNvSpPr>
            <a:spLocks noGrp="1"/>
          </p:cNvSpPr>
          <p:nvPr>
            <p:ph idx="1"/>
          </p:nvPr>
        </p:nvSpPr>
        <p:spPr/>
        <p:txBody>
          <a:bodyPr/>
          <a:lstStyle/>
          <a:p>
            <a:r>
              <a:rPr kumimoji="1" lang="zh-CN" altLang="en-US" dirty="0"/>
              <a:t>二维变换</a:t>
            </a:r>
            <a:r>
              <a:rPr kumimoji="1" lang="en-US" altLang="zh-CN" dirty="0"/>
              <a:t>-</a:t>
            </a:r>
            <a:r>
              <a:rPr kumimoji="1" lang="zh-CN" altLang="en-US" dirty="0"/>
              <a:t>旋转</a:t>
            </a:r>
          </a:p>
        </p:txBody>
      </p:sp>
      <p:pic>
        <p:nvPicPr>
          <p:cNvPr id="4" name="图片 3">
            <a:extLst>
              <a:ext uri="{FF2B5EF4-FFF2-40B4-BE49-F238E27FC236}">
                <a16:creationId xmlns:a16="http://schemas.microsoft.com/office/drawing/2014/main" id="{62C141E6-9E52-A54F-8F10-B9064F275051}"/>
              </a:ext>
            </a:extLst>
          </p:cNvPr>
          <p:cNvPicPr>
            <a:picLocks noChangeAspect="1"/>
          </p:cNvPicPr>
          <p:nvPr/>
        </p:nvPicPr>
        <p:blipFill>
          <a:blip r:embed="rId2"/>
          <a:stretch>
            <a:fillRect/>
          </a:stretch>
        </p:blipFill>
        <p:spPr>
          <a:xfrm>
            <a:off x="838200" y="2134523"/>
            <a:ext cx="5680364" cy="4000500"/>
          </a:xfrm>
          <a:prstGeom prst="rect">
            <a:avLst/>
          </a:prstGeom>
        </p:spPr>
      </p:pic>
    </p:spTree>
    <p:extLst>
      <p:ext uri="{BB962C8B-B14F-4D97-AF65-F5344CB8AC3E}">
        <p14:creationId xmlns:p14="http://schemas.microsoft.com/office/powerpoint/2010/main" val="37924941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940F6-A449-E948-9000-3CC55E5F66AC}"/>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外部参数</a:t>
            </a:r>
          </a:p>
        </p:txBody>
      </p:sp>
      <p:sp>
        <p:nvSpPr>
          <p:cNvPr id="3" name="内容占位符 2">
            <a:extLst>
              <a:ext uri="{FF2B5EF4-FFF2-40B4-BE49-F238E27FC236}">
                <a16:creationId xmlns:a16="http://schemas.microsoft.com/office/drawing/2014/main" id="{A039E355-B87C-F844-8801-C5014C574CE4}"/>
              </a:ext>
            </a:extLst>
          </p:cNvPr>
          <p:cNvSpPr>
            <a:spLocks noGrp="1"/>
          </p:cNvSpPr>
          <p:nvPr>
            <p:ph idx="1"/>
          </p:nvPr>
        </p:nvSpPr>
        <p:spPr/>
        <p:txBody>
          <a:bodyPr/>
          <a:lstStyle/>
          <a:p>
            <a:r>
              <a:rPr kumimoji="1" lang="zh-CN" altLang="en-US" dirty="0"/>
              <a:t>二维变换</a:t>
            </a:r>
            <a:r>
              <a:rPr kumimoji="1" lang="en-US" altLang="zh-CN" dirty="0"/>
              <a:t>-</a:t>
            </a:r>
            <a:r>
              <a:rPr kumimoji="1" lang="zh-CN" altLang="en-US" dirty="0"/>
              <a:t>旋转</a:t>
            </a:r>
          </a:p>
        </p:txBody>
      </p:sp>
      <p:pic>
        <p:nvPicPr>
          <p:cNvPr id="4" name="图片 3">
            <a:extLst>
              <a:ext uri="{FF2B5EF4-FFF2-40B4-BE49-F238E27FC236}">
                <a16:creationId xmlns:a16="http://schemas.microsoft.com/office/drawing/2014/main" id="{DBF5F683-0257-9942-AB6D-01BCA3E31804}"/>
              </a:ext>
            </a:extLst>
          </p:cNvPr>
          <p:cNvPicPr>
            <a:picLocks noChangeAspect="1"/>
          </p:cNvPicPr>
          <p:nvPr/>
        </p:nvPicPr>
        <p:blipFill>
          <a:blip r:embed="rId2"/>
          <a:stretch>
            <a:fillRect/>
          </a:stretch>
        </p:blipFill>
        <p:spPr>
          <a:xfrm>
            <a:off x="381000" y="2286000"/>
            <a:ext cx="8159528" cy="2667000"/>
          </a:xfrm>
          <a:prstGeom prst="rect">
            <a:avLst/>
          </a:prstGeom>
        </p:spPr>
      </p:pic>
      <p:pic>
        <p:nvPicPr>
          <p:cNvPr id="5" name="图片 4">
            <a:extLst>
              <a:ext uri="{FF2B5EF4-FFF2-40B4-BE49-F238E27FC236}">
                <a16:creationId xmlns:a16="http://schemas.microsoft.com/office/drawing/2014/main" id="{A12745AD-D428-CA48-A810-7A02B60894F8}"/>
              </a:ext>
            </a:extLst>
          </p:cNvPr>
          <p:cNvPicPr>
            <a:picLocks noChangeAspect="1"/>
          </p:cNvPicPr>
          <p:nvPr/>
        </p:nvPicPr>
        <p:blipFill>
          <a:blip r:embed="rId3"/>
          <a:stretch>
            <a:fillRect/>
          </a:stretch>
        </p:blipFill>
        <p:spPr>
          <a:xfrm>
            <a:off x="3733800" y="4787106"/>
            <a:ext cx="3983730" cy="1703388"/>
          </a:xfrm>
          <a:prstGeom prst="rect">
            <a:avLst/>
          </a:prstGeom>
        </p:spPr>
      </p:pic>
    </p:spTree>
    <p:extLst>
      <p:ext uri="{BB962C8B-B14F-4D97-AF65-F5344CB8AC3E}">
        <p14:creationId xmlns:p14="http://schemas.microsoft.com/office/powerpoint/2010/main" val="23930606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940F6-A449-E948-9000-3CC55E5F66AC}"/>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外部参数</a:t>
            </a:r>
          </a:p>
        </p:txBody>
      </p:sp>
      <p:sp>
        <p:nvSpPr>
          <p:cNvPr id="3" name="内容占位符 2">
            <a:extLst>
              <a:ext uri="{FF2B5EF4-FFF2-40B4-BE49-F238E27FC236}">
                <a16:creationId xmlns:a16="http://schemas.microsoft.com/office/drawing/2014/main" id="{A039E355-B87C-F844-8801-C5014C574CE4}"/>
              </a:ext>
            </a:extLst>
          </p:cNvPr>
          <p:cNvSpPr>
            <a:spLocks noGrp="1"/>
          </p:cNvSpPr>
          <p:nvPr>
            <p:ph idx="1"/>
          </p:nvPr>
        </p:nvSpPr>
        <p:spPr/>
        <p:txBody>
          <a:bodyPr/>
          <a:lstStyle/>
          <a:p>
            <a:r>
              <a:rPr kumimoji="1" lang="zh-CN" altLang="en-US" dirty="0"/>
              <a:t>二维变换</a:t>
            </a:r>
            <a:r>
              <a:rPr kumimoji="1" lang="en-US" altLang="zh-CN" dirty="0"/>
              <a:t>-</a:t>
            </a:r>
            <a:r>
              <a:rPr kumimoji="1" lang="zh-CN" altLang="en-US" dirty="0"/>
              <a:t>平移</a:t>
            </a:r>
            <a:r>
              <a:rPr kumimoji="1" lang="en-US" altLang="zh-CN" dirty="0"/>
              <a:t>+</a:t>
            </a:r>
            <a:r>
              <a:rPr kumimoji="1" lang="zh-CN" altLang="en-US" dirty="0"/>
              <a:t>尺度</a:t>
            </a:r>
            <a:r>
              <a:rPr kumimoji="1" lang="en-US" altLang="zh-CN" dirty="0"/>
              <a:t>+</a:t>
            </a:r>
            <a:r>
              <a:rPr kumimoji="1" lang="zh-CN" altLang="en-US" dirty="0"/>
              <a:t>旋转</a:t>
            </a:r>
          </a:p>
        </p:txBody>
      </p:sp>
      <p:pic>
        <p:nvPicPr>
          <p:cNvPr id="4" name="图片 3">
            <a:extLst>
              <a:ext uri="{FF2B5EF4-FFF2-40B4-BE49-F238E27FC236}">
                <a16:creationId xmlns:a16="http://schemas.microsoft.com/office/drawing/2014/main" id="{001C2A52-BE25-D844-ABA3-A220B23F2649}"/>
              </a:ext>
            </a:extLst>
          </p:cNvPr>
          <p:cNvPicPr>
            <a:picLocks noChangeAspect="1"/>
          </p:cNvPicPr>
          <p:nvPr/>
        </p:nvPicPr>
        <p:blipFill>
          <a:blip r:embed="rId2"/>
          <a:stretch>
            <a:fillRect/>
          </a:stretch>
        </p:blipFill>
        <p:spPr>
          <a:xfrm>
            <a:off x="609600" y="2195408"/>
            <a:ext cx="7620000" cy="1667773"/>
          </a:xfrm>
          <a:prstGeom prst="rect">
            <a:avLst/>
          </a:prstGeom>
        </p:spPr>
      </p:pic>
      <p:pic>
        <p:nvPicPr>
          <p:cNvPr id="5" name="图片 4">
            <a:extLst>
              <a:ext uri="{FF2B5EF4-FFF2-40B4-BE49-F238E27FC236}">
                <a16:creationId xmlns:a16="http://schemas.microsoft.com/office/drawing/2014/main" id="{F8BF03C0-0075-374D-9F2C-4284523DD68A}"/>
              </a:ext>
            </a:extLst>
          </p:cNvPr>
          <p:cNvPicPr>
            <a:picLocks noChangeAspect="1"/>
          </p:cNvPicPr>
          <p:nvPr/>
        </p:nvPicPr>
        <p:blipFill>
          <a:blip r:embed="rId3"/>
          <a:stretch>
            <a:fillRect/>
          </a:stretch>
        </p:blipFill>
        <p:spPr>
          <a:xfrm>
            <a:off x="609600" y="3859637"/>
            <a:ext cx="5334000" cy="2662719"/>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0A5C19C-D684-A345-917C-B188E29223DC}"/>
                  </a:ext>
                </a:extLst>
              </p:cNvPr>
              <p:cNvSpPr txBox="1"/>
              <p:nvPr/>
            </p:nvSpPr>
            <p:spPr>
              <a:xfrm>
                <a:off x="6172200" y="4419600"/>
                <a:ext cx="2362200" cy="668260"/>
              </a:xfrm>
              <a:prstGeom prst="rect">
                <a:avLst/>
              </a:prstGeom>
              <a:noFill/>
            </p:spPr>
            <p:txBody>
              <a:bodyPr wrap="square" rtlCol="0">
                <a:spAutoFit/>
              </a:bodyPr>
              <a:lstStyle/>
              <a:p>
                <a:r>
                  <a:rPr kumimoji="1" lang="zh-CN" altLang="en-US" dirty="0"/>
                  <a:t>如果</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𝑥</m:t>
                        </m:r>
                      </m:sub>
                    </m:sSub>
                    <m:r>
                      <a:rPr kumimoji="1" lang="en-US" altLang="zh-CN" b="0" i="1" smtClean="0">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𝑠</m:t>
                        </m:r>
                      </m:e>
                      <m:sub>
                        <m:r>
                          <a:rPr kumimoji="1" lang="en-US" altLang="zh-CN" b="0" i="1" smtClean="0">
                            <a:latin typeface="Cambria Math" panose="02040503050406030204" pitchFamily="18" charset="0"/>
                          </a:rPr>
                          <m:t>𝑦</m:t>
                        </m:r>
                      </m:sub>
                    </m:sSub>
                  </m:oMath>
                </a14:m>
                <a:r>
                  <a:rPr kumimoji="1" lang="zh-CN" altLang="en-US" dirty="0"/>
                  <a:t> </a:t>
                </a:r>
                <a14:m>
                  <m:oMath xmlns:m="http://schemas.openxmlformats.org/officeDocument/2006/math">
                    <m:r>
                      <a:rPr kumimoji="1" lang="zh-CN" altLang="en-US">
                        <a:latin typeface="Cambria Math" panose="02040503050406030204" pitchFamily="18" charset="0"/>
                      </a:rPr>
                      <m:t>，</m:t>
                    </m:r>
                    <m:r>
                      <a:rPr kumimoji="1" lang="zh-CN" altLang="en-US" i="1">
                        <a:latin typeface="Cambria Math" panose="02040503050406030204" pitchFamily="18" charset="0"/>
                      </a:rPr>
                      <m:t>则为相似变换</m:t>
                    </m:r>
                  </m:oMath>
                </a14:m>
                <a:endParaRPr kumimoji="1" lang="zh-CN" altLang="en-US" dirty="0"/>
              </a:p>
            </p:txBody>
          </p:sp>
        </mc:Choice>
        <mc:Fallback xmlns="">
          <p:sp>
            <p:nvSpPr>
              <p:cNvPr id="6" name="文本框 5">
                <a:extLst>
                  <a:ext uri="{FF2B5EF4-FFF2-40B4-BE49-F238E27FC236}">
                    <a16:creationId xmlns:a16="http://schemas.microsoft.com/office/drawing/2014/main" id="{80A5C19C-D684-A345-917C-B188E29223DC}"/>
                  </a:ext>
                </a:extLst>
              </p:cNvPr>
              <p:cNvSpPr txBox="1">
                <a:spLocks noRot="1" noChangeAspect="1" noMove="1" noResize="1" noEditPoints="1" noAdjustHandles="1" noChangeArrowheads="1" noChangeShapeType="1" noTextEdit="1"/>
              </p:cNvSpPr>
              <p:nvPr/>
            </p:nvSpPr>
            <p:spPr>
              <a:xfrm>
                <a:off x="6172200" y="4419600"/>
                <a:ext cx="2362200" cy="668260"/>
              </a:xfrm>
              <a:prstGeom prst="rect">
                <a:avLst/>
              </a:prstGeom>
              <a:blipFill>
                <a:blip r:embed="rId4"/>
                <a:stretch>
                  <a:fillRect l="-2139" t="-9434" b="-18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40160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940F6-A449-E948-9000-3CC55E5F66AC}"/>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外部参数</a:t>
            </a:r>
          </a:p>
        </p:txBody>
      </p:sp>
      <p:sp>
        <p:nvSpPr>
          <p:cNvPr id="3" name="内容占位符 2">
            <a:extLst>
              <a:ext uri="{FF2B5EF4-FFF2-40B4-BE49-F238E27FC236}">
                <a16:creationId xmlns:a16="http://schemas.microsoft.com/office/drawing/2014/main" id="{A039E355-B87C-F844-8801-C5014C574CE4}"/>
              </a:ext>
            </a:extLst>
          </p:cNvPr>
          <p:cNvSpPr>
            <a:spLocks noGrp="1"/>
          </p:cNvSpPr>
          <p:nvPr>
            <p:ph idx="1"/>
          </p:nvPr>
        </p:nvSpPr>
        <p:spPr/>
        <p:txBody>
          <a:bodyPr/>
          <a:lstStyle/>
          <a:p>
            <a:r>
              <a:rPr kumimoji="1" lang="zh-CN" altLang="en-US" dirty="0"/>
              <a:t>三维旋转</a:t>
            </a:r>
            <a:endParaRPr kumimoji="1" lang="en-US" altLang="zh-CN" dirty="0"/>
          </a:p>
          <a:p>
            <a:pPr marL="0" indent="0">
              <a:buNone/>
            </a:pPr>
            <a:r>
              <a:rPr kumimoji="1" lang="zh-CN" altLang="en-US" dirty="0"/>
              <a:t>    坐标轴逆时针旋转</a:t>
            </a:r>
          </a:p>
        </p:txBody>
      </p:sp>
      <p:pic>
        <p:nvPicPr>
          <p:cNvPr id="4" name="图片 3">
            <a:extLst>
              <a:ext uri="{FF2B5EF4-FFF2-40B4-BE49-F238E27FC236}">
                <a16:creationId xmlns:a16="http://schemas.microsoft.com/office/drawing/2014/main" id="{65759A38-DA3E-AE41-A5F9-06B6FF1F9225}"/>
              </a:ext>
            </a:extLst>
          </p:cNvPr>
          <p:cNvPicPr>
            <a:picLocks noChangeAspect="1"/>
          </p:cNvPicPr>
          <p:nvPr/>
        </p:nvPicPr>
        <p:blipFill>
          <a:blip r:embed="rId2"/>
          <a:stretch>
            <a:fillRect/>
          </a:stretch>
        </p:blipFill>
        <p:spPr>
          <a:xfrm>
            <a:off x="451884" y="2941638"/>
            <a:ext cx="3631259" cy="3641724"/>
          </a:xfrm>
          <a:prstGeom prst="rect">
            <a:avLst/>
          </a:prstGeom>
        </p:spPr>
      </p:pic>
      <p:pic>
        <p:nvPicPr>
          <p:cNvPr id="5" name="图片 4">
            <a:extLst>
              <a:ext uri="{FF2B5EF4-FFF2-40B4-BE49-F238E27FC236}">
                <a16:creationId xmlns:a16="http://schemas.microsoft.com/office/drawing/2014/main" id="{32D075D7-A781-C04B-A923-A8F722C2151A}"/>
              </a:ext>
            </a:extLst>
          </p:cNvPr>
          <p:cNvPicPr>
            <a:picLocks noChangeAspect="1"/>
          </p:cNvPicPr>
          <p:nvPr/>
        </p:nvPicPr>
        <p:blipFill>
          <a:blip r:embed="rId3"/>
          <a:stretch>
            <a:fillRect/>
          </a:stretch>
        </p:blipFill>
        <p:spPr>
          <a:xfrm>
            <a:off x="4674543" y="1417638"/>
            <a:ext cx="3015346" cy="3535566"/>
          </a:xfrm>
          <a:prstGeom prst="rect">
            <a:avLst/>
          </a:prstGeom>
        </p:spPr>
      </p:pic>
      <p:pic>
        <p:nvPicPr>
          <p:cNvPr id="6" name="图片 5">
            <a:extLst>
              <a:ext uri="{FF2B5EF4-FFF2-40B4-BE49-F238E27FC236}">
                <a16:creationId xmlns:a16="http://schemas.microsoft.com/office/drawing/2014/main" id="{C95650E0-FBCF-5845-981C-36FD1BA7503B}"/>
              </a:ext>
            </a:extLst>
          </p:cNvPr>
          <p:cNvPicPr>
            <a:picLocks noChangeAspect="1"/>
          </p:cNvPicPr>
          <p:nvPr/>
        </p:nvPicPr>
        <p:blipFill>
          <a:blip r:embed="rId4"/>
          <a:stretch>
            <a:fillRect/>
          </a:stretch>
        </p:blipFill>
        <p:spPr>
          <a:xfrm>
            <a:off x="5025382" y="5135766"/>
            <a:ext cx="3275376" cy="1523796"/>
          </a:xfrm>
          <a:prstGeom prst="rect">
            <a:avLst/>
          </a:prstGeom>
        </p:spPr>
      </p:pic>
      <p:pic>
        <p:nvPicPr>
          <p:cNvPr id="7" name="图片 6">
            <a:extLst>
              <a:ext uri="{FF2B5EF4-FFF2-40B4-BE49-F238E27FC236}">
                <a16:creationId xmlns:a16="http://schemas.microsoft.com/office/drawing/2014/main" id="{0061D8E4-DBCB-9F43-9A20-352331BB7DF5}"/>
              </a:ext>
            </a:extLst>
          </p:cNvPr>
          <p:cNvPicPr>
            <a:picLocks noChangeAspect="1"/>
          </p:cNvPicPr>
          <p:nvPr/>
        </p:nvPicPr>
        <p:blipFill>
          <a:blip r:embed="rId5"/>
          <a:stretch>
            <a:fillRect/>
          </a:stretch>
        </p:blipFill>
        <p:spPr>
          <a:xfrm>
            <a:off x="1808098" y="5811035"/>
            <a:ext cx="2763902" cy="499500"/>
          </a:xfrm>
          <a:prstGeom prst="rect">
            <a:avLst/>
          </a:prstGeom>
        </p:spPr>
      </p:pic>
    </p:spTree>
    <p:extLst>
      <p:ext uri="{BB962C8B-B14F-4D97-AF65-F5344CB8AC3E}">
        <p14:creationId xmlns:p14="http://schemas.microsoft.com/office/powerpoint/2010/main" val="26789608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D0C4A4-F3E3-9345-A128-5A192973B0D5}"/>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外部参数</a:t>
            </a:r>
          </a:p>
        </p:txBody>
      </p:sp>
      <p:sp>
        <p:nvSpPr>
          <p:cNvPr id="3" name="内容占位符 2">
            <a:extLst>
              <a:ext uri="{FF2B5EF4-FFF2-40B4-BE49-F238E27FC236}">
                <a16:creationId xmlns:a16="http://schemas.microsoft.com/office/drawing/2014/main" id="{8FA7929E-A762-D24E-BF29-A819538DE647}"/>
              </a:ext>
            </a:extLst>
          </p:cNvPr>
          <p:cNvSpPr>
            <a:spLocks noGrp="1"/>
          </p:cNvSpPr>
          <p:nvPr>
            <p:ph idx="1"/>
          </p:nvPr>
        </p:nvSpPr>
        <p:spPr/>
        <p:txBody>
          <a:bodyPr/>
          <a:lstStyle/>
          <a:p>
            <a:r>
              <a:rPr kumimoji="1" lang="zh-CN" altLang="en-US" dirty="0"/>
              <a:t>三维平移</a:t>
            </a:r>
          </a:p>
        </p:txBody>
      </p:sp>
      <p:pic>
        <p:nvPicPr>
          <p:cNvPr id="4" name="图片 3">
            <a:extLst>
              <a:ext uri="{FF2B5EF4-FFF2-40B4-BE49-F238E27FC236}">
                <a16:creationId xmlns:a16="http://schemas.microsoft.com/office/drawing/2014/main" id="{331DDF7C-F038-6A4C-9382-DA50F1EE1E36}"/>
              </a:ext>
            </a:extLst>
          </p:cNvPr>
          <p:cNvPicPr>
            <a:picLocks noChangeAspect="1"/>
          </p:cNvPicPr>
          <p:nvPr/>
        </p:nvPicPr>
        <p:blipFill>
          <a:blip r:embed="rId2"/>
          <a:stretch>
            <a:fillRect/>
          </a:stretch>
        </p:blipFill>
        <p:spPr>
          <a:xfrm>
            <a:off x="838200" y="2209193"/>
            <a:ext cx="7696200" cy="4374169"/>
          </a:xfrm>
          <a:prstGeom prst="rect">
            <a:avLst/>
          </a:prstGeom>
        </p:spPr>
      </p:pic>
    </p:spTree>
    <p:extLst>
      <p:ext uri="{BB962C8B-B14F-4D97-AF65-F5344CB8AC3E}">
        <p14:creationId xmlns:p14="http://schemas.microsoft.com/office/powerpoint/2010/main" val="923731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D0C4A4-F3E3-9345-A128-5A192973B0D5}"/>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外部参数</a:t>
            </a:r>
          </a:p>
        </p:txBody>
      </p:sp>
      <p:sp>
        <p:nvSpPr>
          <p:cNvPr id="3" name="内容占位符 2">
            <a:extLst>
              <a:ext uri="{FF2B5EF4-FFF2-40B4-BE49-F238E27FC236}">
                <a16:creationId xmlns:a16="http://schemas.microsoft.com/office/drawing/2014/main" id="{8FA7929E-A762-D24E-BF29-A819538DE647}"/>
              </a:ext>
            </a:extLst>
          </p:cNvPr>
          <p:cNvSpPr>
            <a:spLocks noGrp="1"/>
          </p:cNvSpPr>
          <p:nvPr>
            <p:ph idx="1"/>
          </p:nvPr>
        </p:nvSpPr>
        <p:spPr/>
        <p:txBody>
          <a:bodyPr/>
          <a:lstStyle/>
          <a:p>
            <a:r>
              <a:rPr kumimoji="1" lang="zh-CN" altLang="en-US" dirty="0"/>
              <a:t>三维平移</a:t>
            </a:r>
            <a:r>
              <a:rPr kumimoji="1" lang="en-US" altLang="zh-CN" dirty="0"/>
              <a:t>+</a:t>
            </a:r>
            <a:r>
              <a:rPr kumimoji="1" lang="zh-CN" altLang="en-US" dirty="0"/>
              <a:t>旋转</a:t>
            </a:r>
          </a:p>
        </p:txBody>
      </p:sp>
      <p:pic>
        <p:nvPicPr>
          <p:cNvPr id="5" name="图片 4">
            <a:extLst>
              <a:ext uri="{FF2B5EF4-FFF2-40B4-BE49-F238E27FC236}">
                <a16:creationId xmlns:a16="http://schemas.microsoft.com/office/drawing/2014/main" id="{5C722AF4-3564-EB46-AAB7-B1A6922A6C0A}"/>
              </a:ext>
            </a:extLst>
          </p:cNvPr>
          <p:cNvPicPr>
            <a:picLocks noChangeAspect="1"/>
          </p:cNvPicPr>
          <p:nvPr/>
        </p:nvPicPr>
        <p:blipFill>
          <a:blip r:embed="rId2"/>
          <a:stretch>
            <a:fillRect/>
          </a:stretch>
        </p:blipFill>
        <p:spPr>
          <a:xfrm>
            <a:off x="838200" y="2133600"/>
            <a:ext cx="5943600" cy="1963024"/>
          </a:xfrm>
          <a:prstGeom prst="rect">
            <a:avLst/>
          </a:prstGeom>
        </p:spPr>
      </p:pic>
      <p:pic>
        <p:nvPicPr>
          <p:cNvPr id="6" name="图片 5">
            <a:extLst>
              <a:ext uri="{FF2B5EF4-FFF2-40B4-BE49-F238E27FC236}">
                <a16:creationId xmlns:a16="http://schemas.microsoft.com/office/drawing/2014/main" id="{D422CA4A-CB60-634E-BEF3-E7CE144B58EC}"/>
              </a:ext>
            </a:extLst>
          </p:cNvPr>
          <p:cNvPicPr>
            <a:picLocks noChangeAspect="1"/>
          </p:cNvPicPr>
          <p:nvPr/>
        </p:nvPicPr>
        <p:blipFill>
          <a:blip r:embed="rId3"/>
          <a:stretch>
            <a:fillRect/>
          </a:stretch>
        </p:blipFill>
        <p:spPr>
          <a:xfrm>
            <a:off x="1981200" y="4149516"/>
            <a:ext cx="3703752" cy="2216568"/>
          </a:xfrm>
          <a:prstGeom prst="rect">
            <a:avLst/>
          </a:prstGeom>
        </p:spPr>
      </p:pic>
    </p:spTree>
    <p:extLst>
      <p:ext uri="{BB962C8B-B14F-4D97-AF65-F5344CB8AC3E}">
        <p14:creationId xmlns:p14="http://schemas.microsoft.com/office/powerpoint/2010/main" val="3942279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D0C4A4-F3E3-9345-A128-5A192973B0D5}"/>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外部参数</a:t>
            </a:r>
          </a:p>
        </p:txBody>
      </p:sp>
      <p:sp>
        <p:nvSpPr>
          <p:cNvPr id="3" name="内容占位符 2">
            <a:extLst>
              <a:ext uri="{FF2B5EF4-FFF2-40B4-BE49-F238E27FC236}">
                <a16:creationId xmlns:a16="http://schemas.microsoft.com/office/drawing/2014/main" id="{8FA7929E-A762-D24E-BF29-A819538DE647}"/>
              </a:ext>
            </a:extLst>
          </p:cNvPr>
          <p:cNvSpPr>
            <a:spLocks noGrp="1"/>
          </p:cNvSpPr>
          <p:nvPr>
            <p:ph idx="1"/>
          </p:nvPr>
        </p:nvSpPr>
        <p:spPr/>
        <p:txBody>
          <a:bodyPr/>
          <a:lstStyle/>
          <a:p>
            <a:endParaRPr kumimoji="1" lang="en-US" altLang="zh-CN" dirty="0"/>
          </a:p>
          <a:p>
            <a:endParaRPr kumimoji="1" lang="en-US" altLang="zh-CN" dirty="0"/>
          </a:p>
          <a:p>
            <a:endParaRPr kumimoji="1" lang="en-US" altLang="zh-CN" dirty="0"/>
          </a:p>
          <a:p>
            <a:pPr marL="0" indent="0">
              <a:buNone/>
            </a:pPr>
            <a:endParaRPr kumimoji="1" lang="en-US" altLang="zh-CN" dirty="0"/>
          </a:p>
          <a:p>
            <a:r>
              <a:rPr kumimoji="1" lang="en-US" altLang="zh-CN" dirty="0"/>
              <a:t>4D</a:t>
            </a:r>
            <a:r>
              <a:rPr kumimoji="1" lang="zh-CN" altLang="en-US" dirty="0"/>
              <a:t>齐次坐标：</a:t>
            </a:r>
          </a:p>
        </p:txBody>
      </p:sp>
      <p:pic>
        <p:nvPicPr>
          <p:cNvPr id="4" name="图片 3">
            <a:extLst>
              <a:ext uri="{FF2B5EF4-FFF2-40B4-BE49-F238E27FC236}">
                <a16:creationId xmlns:a16="http://schemas.microsoft.com/office/drawing/2014/main" id="{7EC484FB-223B-D142-A9E3-82E9053B579B}"/>
              </a:ext>
            </a:extLst>
          </p:cNvPr>
          <p:cNvPicPr>
            <a:picLocks noChangeAspect="1"/>
          </p:cNvPicPr>
          <p:nvPr/>
        </p:nvPicPr>
        <p:blipFill>
          <a:blip r:embed="rId2"/>
          <a:stretch>
            <a:fillRect/>
          </a:stretch>
        </p:blipFill>
        <p:spPr>
          <a:xfrm>
            <a:off x="457200" y="1198784"/>
            <a:ext cx="7052920" cy="2819400"/>
          </a:xfrm>
          <a:prstGeom prst="rect">
            <a:avLst/>
          </a:prstGeom>
        </p:spPr>
      </p:pic>
      <p:pic>
        <p:nvPicPr>
          <p:cNvPr id="5" name="图片 4">
            <a:extLst>
              <a:ext uri="{FF2B5EF4-FFF2-40B4-BE49-F238E27FC236}">
                <a16:creationId xmlns:a16="http://schemas.microsoft.com/office/drawing/2014/main" id="{B48D8F91-EC30-DD44-B763-6AAF26716A4A}"/>
              </a:ext>
            </a:extLst>
          </p:cNvPr>
          <p:cNvPicPr>
            <a:picLocks noChangeAspect="1"/>
          </p:cNvPicPr>
          <p:nvPr/>
        </p:nvPicPr>
        <p:blipFill>
          <a:blip r:embed="rId3"/>
          <a:stretch>
            <a:fillRect/>
          </a:stretch>
        </p:blipFill>
        <p:spPr>
          <a:xfrm>
            <a:off x="3798476" y="3918836"/>
            <a:ext cx="2743200" cy="1148537"/>
          </a:xfrm>
          <a:prstGeom prst="rect">
            <a:avLst/>
          </a:prstGeom>
        </p:spPr>
      </p:pic>
      <p:pic>
        <p:nvPicPr>
          <p:cNvPr id="6" name="图片 5">
            <a:extLst>
              <a:ext uri="{FF2B5EF4-FFF2-40B4-BE49-F238E27FC236}">
                <a16:creationId xmlns:a16="http://schemas.microsoft.com/office/drawing/2014/main" id="{18D76898-9F7A-DC4A-8AF2-56E71AE5587C}"/>
              </a:ext>
            </a:extLst>
          </p:cNvPr>
          <p:cNvPicPr>
            <a:picLocks noChangeAspect="1"/>
          </p:cNvPicPr>
          <p:nvPr/>
        </p:nvPicPr>
        <p:blipFill>
          <a:blip r:embed="rId4"/>
          <a:stretch>
            <a:fillRect/>
          </a:stretch>
        </p:blipFill>
        <p:spPr>
          <a:xfrm>
            <a:off x="6550536" y="3268773"/>
            <a:ext cx="1562100" cy="1803400"/>
          </a:xfrm>
          <a:prstGeom prst="rect">
            <a:avLst/>
          </a:prstGeom>
        </p:spPr>
      </p:pic>
      <p:pic>
        <p:nvPicPr>
          <p:cNvPr id="7" name="图片 6">
            <a:extLst>
              <a:ext uri="{FF2B5EF4-FFF2-40B4-BE49-F238E27FC236}">
                <a16:creationId xmlns:a16="http://schemas.microsoft.com/office/drawing/2014/main" id="{E9417723-104D-704D-8DC1-B914648B2A73}"/>
              </a:ext>
            </a:extLst>
          </p:cNvPr>
          <p:cNvPicPr>
            <a:picLocks noChangeAspect="1"/>
          </p:cNvPicPr>
          <p:nvPr/>
        </p:nvPicPr>
        <p:blipFill>
          <a:blip r:embed="rId5"/>
          <a:stretch>
            <a:fillRect/>
          </a:stretch>
        </p:blipFill>
        <p:spPr>
          <a:xfrm>
            <a:off x="457200" y="5135230"/>
            <a:ext cx="8534400" cy="1619980"/>
          </a:xfrm>
          <a:prstGeom prst="rect">
            <a:avLst/>
          </a:prstGeom>
        </p:spPr>
      </p:pic>
    </p:spTree>
    <p:extLst>
      <p:ext uri="{BB962C8B-B14F-4D97-AF65-F5344CB8AC3E}">
        <p14:creationId xmlns:p14="http://schemas.microsoft.com/office/powerpoint/2010/main" val="1306428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1DADC5-0FEB-294D-A080-3BF4E5EED887}"/>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外部参数</a:t>
            </a:r>
          </a:p>
        </p:txBody>
      </p:sp>
      <p:sp>
        <p:nvSpPr>
          <p:cNvPr id="3" name="内容占位符 2">
            <a:extLst>
              <a:ext uri="{FF2B5EF4-FFF2-40B4-BE49-F238E27FC236}">
                <a16:creationId xmlns:a16="http://schemas.microsoft.com/office/drawing/2014/main" id="{394F181A-350B-7847-8992-5391A58D43E9}"/>
              </a:ext>
            </a:extLst>
          </p:cNvPr>
          <p:cNvSpPr>
            <a:spLocks noGrp="1"/>
          </p:cNvSpPr>
          <p:nvPr>
            <p:ph idx="1"/>
          </p:nvPr>
        </p:nvSpPr>
        <p:spPr/>
        <p:txBody>
          <a:bodyPr/>
          <a:lstStyle/>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zh-CN" altLang="en-US" dirty="0"/>
              <a:t>透视投影方程</a:t>
            </a:r>
          </a:p>
        </p:txBody>
      </p:sp>
      <p:pic>
        <p:nvPicPr>
          <p:cNvPr id="4" name="图片 3">
            <a:extLst>
              <a:ext uri="{FF2B5EF4-FFF2-40B4-BE49-F238E27FC236}">
                <a16:creationId xmlns:a16="http://schemas.microsoft.com/office/drawing/2014/main" id="{2698F3BD-AB53-C741-AF50-8165F5F06BFC}"/>
              </a:ext>
            </a:extLst>
          </p:cNvPr>
          <p:cNvPicPr>
            <a:picLocks noChangeAspect="1"/>
          </p:cNvPicPr>
          <p:nvPr/>
        </p:nvPicPr>
        <p:blipFill>
          <a:blip r:embed="rId2"/>
          <a:stretch>
            <a:fillRect/>
          </a:stretch>
        </p:blipFill>
        <p:spPr>
          <a:xfrm>
            <a:off x="838200" y="1614377"/>
            <a:ext cx="7052920" cy="2819400"/>
          </a:xfrm>
          <a:prstGeom prst="rect">
            <a:avLst/>
          </a:prstGeom>
        </p:spPr>
      </p:pic>
      <p:pic>
        <p:nvPicPr>
          <p:cNvPr id="5" name="图片 4">
            <a:extLst>
              <a:ext uri="{FF2B5EF4-FFF2-40B4-BE49-F238E27FC236}">
                <a16:creationId xmlns:a16="http://schemas.microsoft.com/office/drawing/2014/main" id="{BA5E6622-571D-1146-97EB-AA291C742A6B}"/>
              </a:ext>
            </a:extLst>
          </p:cNvPr>
          <p:cNvPicPr>
            <a:picLocks noChangeAspect="1"/>
          </p:cNvPicPr>
          <p:nvPr/>
        </p:nvPicPr>
        <p:blipFill>
          <a:blip r:embed="rId3"/>
          <a:stretch>
            <a:fillRect/>
          </a:stretch>
        </p:blipFill>
        <p:spPr>
          <a:xfrm>
            <a:off x="1143000" y="5270763"/>
            <a:ext cx="6248400" cy="869577"/>
          </a:xfrm>
          <a:prstGeom prst="rect">
            <a:avLst/>
          </a:prstGeom>
        </p:spPr>
      </p:pic>
      <p:sp>
        <p:nvSpPr>
          <p:cNvPr id="6" name="文本框 5">
            <a:extLst>
              <a:ext uri="{FF2B5EF4-FFF2-40B4-BE49-F238E27FC236}">
                <a16:creationId xmlns:a16="http://schemas.microsoft.com/office/drawing/2014/main" id="{F9E0F08D-AE22-5B4C-BCBD-1C6392FBF298}"/>
              </a:ext>
            </a:extLst>
          </p:cNvPr>
          <p:cNvSpPr txBox="1"/>
          <p:nvPr/>
        </p:nvSpPr>
        <p:spPr>
          <a:xfrm>
            <a:off x="4343400" y="4433777"/>
            <a:ext cx="3928720" cy="523220"/>
          </a:xfrm>
          <a:prstGeom prst="rect">
            <a:avLst/>
          </a:prstGeom>
          <a:noFill/>
        </p:spPr>
        <p:txBody>
          <a:bodyPr wrap="square" rtlCol="0">
            <a:spAutoFit/>
          </a:bodyPr>
          <a:lstStyle/>
          <a:p>
            <a:r>
              <a:rPr kumimoji="1" lang="zh-CN" altLang="en-US" sz="2800" dirty="0">
                <a:solidFill>
                  <a:srgbClr val="00B050"/>
                </a:solidFill>
              </a:rPr>
              <a:t>问题：参数个数？？？</a:t>
            </a:r>
          </a:p>
        </p:txBody>
      </p:sp>
    </p:spTree>
    <p:extLst>
      <p:ext uri="{BB962C8B-B14F-4D97-AF65-F5344CB8AC3E}">
        <p14:creationId xmlns:p14="http://schemas.microsoft.com/office/powerpoint/2010/main" val="15038114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1DADC5-0FEB-294D-A080-3BF4E5EED887}"/>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外部参数</a:t>
            </a:r>
          </a:p>
        </p:txBody>
      </p:sp>
      <p:sp>
        <p:nvSpPr>
          <p:cNvPr id="3" name="内容占位符 2">
            <a:extLst>
              <a:ext uri="{FF2B5EF4-FFF2-40B4-BE49-F238E27FC236}">
                <a16:creationId xmlns:a16="http://schemas.microsoft.com/office/drawing/2014/main" id="{394F181A-350B-7847-8992-5391A58D43E9}"/>
              </a:ext>
            </a:extLst>
          </p:cNvPr>
          <p:cNvSpPr>
            <a:spLocks noGrp="1"/>
          </p:cNvSpPr>
          <p:nvPr>
            <p:ph idx="1"/>
          </p:nvPr>
        </p:nvSpPr>
        <p:spPr/>
        <p:txBody>
          <a:bodyPr/>
          <a:lstStyle/>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p:txBody>
      </p:sp>
      <p:pic>
        <p:nvPicPr>
          <p:cNvPr id="4" name="图片 3">
            <a:extLst>
              <a:ext uri="{FF2B5EF4-FFF2-40B4-BE49-F238E27FC236}">
                <a16:creationId xmlns:a16="http://schemas.microsoft.com/office/drawing/2014/main" id="{2698F3BD-AB53-C741-AF50-8165F5F06BFC}"/>
              </a:ext>
            </a:extLst>
          </p:cNvPr>
          <p:cNvPicPr>
            <a:picLocks noChangeAspect="1"/>
          </p:cNvPicPr>
          <p:nvPr/>
        </p:nvPicPr>
        <p:blipFill>
          <a:blip r:embed="rId2"/>
          <a:stretch>
            <a:fillRect/>
          </a:stretch>
        </p:blipFill>
        <p:spPr>
          <a:xfrm>
            <a:off x="838200" y="1614377"/>
            <a:ext cx="7052920" cy="2819400"/>
          </a:xfrm>
          <a:prstGeom prst="rect">
            <a:avLst/>
          </a:prstGeom>
        </p:spPr>
      </p:pic>
      <p:pic>
        <p:nvPicPr>
          <p:cNvPr id="5" name="图片 4">
            <a:extLst>
              <a:ext uri="{FF2B5EF4-FFF2-40B4-BE49-F238E27FC236}">
                <a16:creationId xmlns:a16="http://schemas.microsoft.com/office/drawing/2014/main" id="{BA5E6622-571D-1146-97EB-AA291C742A6B}"/>
              </a:ext>
            </a:extLst>
          </p:cNvPr>
          <p:cNvPicPr>
            <a:picLocks noChangeAspect="1"/>
          </p:cNvPicPr>
          <p:nvPr/>
        </p:nvPicPr>
        <p:blipFill>
          <a:blip r:embed="rId3"/>
          <a:stretch>
            <a:fillRect/>
          </a:stretch>
        </p:blipFill>
        <p:spPr>
          <a:xfrm>
            <a:off x="1143000" y="4447954"/>
            <a:ext cx="5410200" cy="752927"/>
          </a:xfrm>
          <a:prstGeom prst="rect">
            <a:avLst/>
          </a:prstGeom>
        </p:spPr>
      </p:pic>
      <p:pic>
        <p:nvPicPr>
          <p:cNvPr id="6" name="图片 5">
            <a:extLst>
              <a:ext uri="{FF2B5EF4-FFF2-40B4-BE49-F238E27FC236}">
                <a16:creationId xmlns:a16="http://schemas.microsoft.com/office/drawing/2014/main" id="{7A2024C1-C1FB-8D4B-B5F6-5733EB6879CF}"/>
              </a:ext>
            </a:extLst>
          </p:cNvPr>
          <p:cNvPicPr>
            <a:picLocks noChangeAspect="1"/>
          </p:cNvPicPr>
          <p:nvPr/>
        </p:nvPicPr>
        <p:blipFill>
          <a:blip r:embed="rId4"/>
          <a:stretch>
            <a:fillRect/>
          </a:stretch>
        </p:blipFill>
        <p:spPr>
          <a:xfrm>
            <a:off x="1850060" y="5243623"/>
            <a:ext cx="5715000" cy="1532659"/>
          </a:xfrm>
          <a:prstGeom prst="rect">
            <a:avLst/>
          </a:prstGeom>
        </p:spPr>
      </p:pic>
      <p:pic>
        <p:nvPicPr>
          <p:cNvPr id="7" name="图片 6">
            <a:extLst>
              <a:ext uri="{FF2B5EF4-FFF2-40B4-BE49-F238E27FC236}">
                <a16:creationId xmlns:a16="http://schemas.microsoft.com/office/drawing/2014/main" id="{1FE21330-6E06-0940-94AF-BEF8DCE22813}"/>
              </a:ext>
            </a:extLst>
          </p:cNvPr>
          <p:cNvPicPr>
            <a:picLocks noChangeAspect="1"/>
          </p:cNvPicPr>
          <p:nvPr/>
        </p:nvPicPr>
        <p:blipFill>
          <a:blip r:embed="rId5"/>
          <a:stretch>
            <a:fillRect/>
          </a:stretch>
        </p:blipFill>
        <p:spPr>
          <a:xfrm>
            <a:off x="7109957" y="4038600"/>
            <a:ext cx="1443926" cy="1532659"/>
          </a:xfrm>
          <a:prstGeom prst="rect">
            <a:avLst/>
          </a:prstGeom>
        </p:spPr>
      </p:pic>
    </p:spTree>
    <p:extLst>
      <p:ext uri="{BB962C8B-B14F-4D97-AF65-F5344CB8AC3E}">
        <p14:creationId xmlns:p14="http://schemas.microsoft.com/office/powerpoint/2010/main" val="28457685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06B264-3E67-B045-BF5F-161088A75591}"/>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成像特性</a:t>
            </a:r>
          </a:p>
        </p:txBody>
      </p:sp>
      <p:sp>
        <p:nvSpPr>
          <p:cNvPr id="3" name="内容占位符 2">
            <a:extLst>
              <a:ext uri="{FF2B5EF4-FFF2-40B4-BE49-F238E27FC236}">
                <a16:creationId xmlns:a16="http://schemas.microsoft.com/office/drawing/2014/main" id="{AFB168EF-96E6-1940-817C-D9401D23C78A}"/>
              </a:ext>
            </a:extLst>
          </p:cNvPr>
          <p:cNvSpPr>
            <a:spLocks noGrp="1"/>
          </p:cNvSpPr>
          <p:nvPr>
            <p:ph idx="1"/>
          </p:nvPr>
        </p:nvSpPr>
        <p:spPr>
          <a:xfrm>
            <a:off x="457200" y="1295400"/>
            <a:ext cx="8229600" cy="4525963"/>
          </a:xfrm>
        </p:spPr>
        <p:txBody>
          <a:bodyPr>
            <a:normAutofit/>
          </a:bodyPr>
          <a:lstStyle/>
          <a:p>
            <a:r>
              <a:rPr kumimoji="1" lang="zh-CN" altLang="en-US" sz="2800" dirty="0"/>
              <a:t>点投影到点</a:t>
            </a:r>
            <a:endParaRPr kumimoji="1" lang="en-US" altLang="zh-CN" sz="2800" dirty="0"/>
          </a:p>
          <a:p>
            <a:r>
              <a:rPr kumimoji="1" lang="zh-CN" altLang="en-US" sz="2800" dirty="0"/>
              <a:t>线投影到线</a:t>
            </a:r>
            <a:endParaRPr kumimoji="1" lang="en-US" altLang="zh-CN" sz="2800" dirty="0"/>
          </a:p>
          <a:p>
            <a:r>
              <a:rPr kumimoji="1" lang="zh-CN" altLang="en-US" sz="2800" dirty="0"/>
              <a:t>远距离目标变小</a:t>
            </a:r>
          </a:p>
        </p:txBody>
      </p:sp>
      <p:pic>
        <p:nvPicPr>
          <p:cNvPr id="4" name="图片 3">
            <a:extLst>
              <a:ext uri="{FF2B5EF4-FFF2-40B4-BE49-F238E27FC236}">
                <a16:creationId xmlns:a16="http://schemas.microsoft.com/office/drawing/2014/main" id="{53A26845-462C-B54A-B022-48AE2067E0CA}"/>
              </a:ext>
            </a:extLst>
          </p:cNvPr>
          <p:cNvPicPr>
            <a:picLocks noChangeAspect="1"/>
          </p:cNvPicPr>
          <p:nvPr/>
        </p:nvPicPr>
        <p:blipFill>
          <a:blip r:embed="rId2"/>
          <a:stretch>
            <a:fillRect/>
          </a:stretch>
        </p:blipFill>
        <p:spPr>
          <a:xfrm>
            <a:off x="903495" y="2819400"/>
            <a:ext cx="7173705" cy="3992563"/>
          </a:xfrm>
          <a:prstGeom prst="rect">
            <a:avLst/>
          </a:prstGeom>
        </p:spPr>
      </p:pic>
    </p:spTree>
    <p:extLst>
      <p:ext uri="{BB962C8B-B14F-4D97-AF65-F5344CB8AC3E}">
        <p14:creationId xmlns:p14="http://schemas.microsoft.com/office/powerpoint/2010/main" val="3012319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59D200-D4AA-994A-AB54-364BFFD0E05B}"/>
              </a:ext>
            </a:extLst>
          </p:cNvPr>
          <p:cNvSpPr>
            <a:spLocks noGrp="1"/>
          </p:cNvSpPr>
          <p:nvPr>
            <p:ph type="title"/>
          </p:nvPr>
        </p:nvSpPr>
        <p:spPr/>
        <p:txBody>
          <a:bodyPr/>
          <a:lstStyle/>
          <a:p>
            <a:r>
              <a:rPr kumimoji="1" lang="zh-CN" altLang="en-US" dirty="0"/>
              <a:t>图像形成历史</a:t>
            </a:r>
          </a:p>
        </p:txBody>
      </p:sp>
      <p:sp>
        <p:nvSpPr>
          <p:cNvPr id="3" name="内容占位符 2">
            <a:extLst>
              <a:ext uri="{FF2B5EF4-FFF2-40B4-BE49-F238E27FC236}">
                <a16:creationId xmlns:a16="http://schemas.microsoft.com/office/drawing/2014/main" id="{140D8A4C-8C4C-9C43-B46C-EE0717C237F4}"/>
              </a:ext>
            </a:extLst>
          </p:cNvPr>
          <p:cNvSpPr>
            <a:spLocks noGrp="1"/>
          </p:cNvSpPr>
          <p:nvPr>
            <p:ph idx="1"/>
          </p:nvPr>
        </p:nvSpPr>
        <p:spPr/>
        <p:txBody>
          <a:bodyPr/>
          <a:lstStyle/>
          <a:p>
            <a:r>
              <a:rPr lang="en-US" altLang="zh-CN" dirty="0"/>
              <a:t>Leonardo da Vinci (1452-1519)-</a:t>
            </a:r>
            <a:r>
              <a:rPr lang="zh-CN" altLang="en-US" dirty="0"/>
              <a:t>达芬奇</a:t>
            </a:r>
            <a:endParaRPr lang="en-US" altLang="zh-CN" dirty="0"/>
          </a:p>
          <a:p>
            <a:pPr marL="0" indent="0">
              <a:buNone/>
            </a:pPr>
            <a:r>
              <a:rPr kumimoji="1" lang="zh-CN" altLang="en-US" dirty="0"/>
              <a:t>    </a:t>
            </a:r>
            <a:r>
              <a:rPr kumimoji="1" lang="en-US" altLang="zh-CN" dirty="0"/>
              <a:t>1502</a:t>
            </a:r>
            <a:r>
              <a:rPr kumimoji="1" lang="zh-CN" altLang="en-US" dirty="0"/>
              <a:t>年</a:t>
            </a:r>
            <a:endParaRPr kumimoji="1" lang="en-US" altLang="zh-CN" dirty="0"/>
          </a:p>
          <a:p>
            <a:pPr marL="0" indent="0">
              <a:buNone/>
            </a:pPr>
            <a:r>
              <a:rPr kumimoji="1" lang="zh-CN" altLang="en-US" dirty="0"/>
              <a:t>     暗箱</a:t>
            </a:r>
          </a:p>
        </p:txBody>
      </p:sp>
      <p:pic>
        <p:nvPicPr>
          <p:cNvPr id="4" name="图片 3">
            <a:extLst>
              <a:ext uri="{FF2B5EF4-FFF2-40B4-BE49-F238E27FC236}">
                <a16:creationId xmlns:a16="http://schemas.microsoft.com/office/drawing/2014/main" id="{B32C42C1-C194-0C44-B169-62E750953698}"/>
              </a:ext>
            </a:extLst>
          </p:cNvPr>
          <p:cNvPicPr>
            <a:picLocks noChangeAspect="1"/>
          </p:cNvPicPr>
          <p:nvPr/>
        </p:nvPicPr>
        <p:blipFill>
          <a:blip r:embed="rId3"/>
          <a:stretch>
            <a:fillRect/>
          </a:stretch>
        </p:blipFill>
        <p:spPr>
          <a:xfrm>
            <a:off x="3886200" y="2286000"/>
            <a:ext cx="5403216" cy="3386137"/>
          </a:xfrm>
          <a:prstGeom prst="rect">
            <a:avLst/>
          </a:prstGeom>
        </p:spPr>
      </p:pic>
      <p:pic>
        <p:nvPicPr>
          <p:cNvPr id="5" name="Google Shape;627;p63">
            <a:extLst>
              <a:ext uri="{FF2B5EF4-FFF2-40B4-BE49-F238E27FC236}">
                <a16:creationId xmlns:a16="http://schemas.microsoft.com/office/drawing/2014/main" id="{E2E3C746-578B-5444-A004-7A39F9EECB99}"/>
              </a:ext>
            </a:extLst>
          </p:cNvPr>
          <p:cNvPicPr preferRelativeResize="0"/>
          <p:nvPr/>
        </p:nvPicPr>
        <p:blipFill rotWithShape="1">
          <a:blip r:embed="rId4">
            <a:alphaModFix/>
          </a:blip>
          <a:srcRect/>
          <a:stretch/>
        </p:blipFill>
        <p:spPr>
          <a:xfrm>
            <a:off x="76200" y="3581400"/>
            <a:ext cx="3657600" cy="2310764"/>
          </a:xfrm>
          <a:prstGeom prst="rect">
            <a:avLst/>
          </a:prstGeom>
          <a:noFill/>
          <a:ln>
            <a:noFill/>
          </a:ln>
        </p:spPr>
      </p:pic>
    </p:spTree>
    <p:extLst>
      <p:ext uri="{BB962C8B-B14F-4D97-AF65-F5344CB8AC3E}">
        <p14:creationId xmlns:p14="http://schemas.microsoft.com/office/powerpoint/2010/main" val="6247377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1CE2A1-D3ED-4547-984F-2118D82A84DF}"/>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成像特性</a:t>
            </a:r>
          </a:p>
        </p:txBody>
      </p:sp>
      <p:sp>
        <p:nvSpPr>
          <p:cNvPr id="3" name="内容占位符 2">
            <a:extLst>
              <a:ext uri="{FF2B5EF4-FFF2-40B4-BE49-F238E27FC236}">
                <a16:creationId xmlns:a16="http://schemas.microsoft.com/office/drawing/2014/main" id="{37259FA9-A49A-1645-947F-24253DE97FC6}"/>
              </a:ext>
            </a:extLst>
          </p:cNvPr>
          <p:cNvSpPr>
            <a:spLocks noGrp="1"/>
          </p:cNvSpPr>
          <p:nvPr>
            <p:ph idx="1"/>
          </p:nvPr>
        </p:nvSpPr>
        <p:spPr/>
        <p:txBody>
          <a:bodyPr/>
          <a:lstStyle/>
          <a:p>
            <a:pPr marL="0" indent="0">
              <a:buNone/>
            </a:pPr>
            <a:endParaRPr kumimoji="1" lang="zh-CN" altLang="en-US" dirty="0"/>
          </a:p>
        </p:txBody>
      </p:sp>
      <p:pic>
        <p:nvPicPr>
          <p:cNvPr id="5" name="Picture 7">
            <a:extLst>
              <a:ext uri="{FF2B5EF4-FFF2-40B4-BE49-F238E27FC236}">
                <a16:creationId xmlns:a16="http://schemas.microsoft.com/office/drawing/2014/main" id="{9D382C9F-19CA-714A-B0BC-DB5E4C0DBD07}"/>
              </a:ext>
            </a:extLst>
          </p:cNvPr>
          <p:cNvPicPr>
            <a:picLocks noChangeAspect="1" noChangeArrowheads="1"/>
          </p:cNvPicPr>
          <p:nvPr/>
        </p:nvPicPr>
        <p:blipFill>
          <a:blip r:embed="rId2" cstate="print"/>
          <a:srcRect l="19331" t="35670" r="14854" b="11340"/>
          <a:stretch>
            <a:fillRect/>
          </a:stretch>
        </p:blipFill>
        <p:spPr bwMode="auto">
          <a:xfrm>
            <a:off x="827881" y="1619956"/>
            <a:ext cx="7488237" cy="3979862"/>
          </a:xfrm>
          <a:prstGeom prst="rect">
            <a:avLst/>
          </a:prstGeom>
          <a:noFill/>
          <a:ln w="9525">
            <a:noFill/>
            <a:miter lim="800000"/>
            <a:headEnd/>
            <a:tailEnd/>
          </a:ln>
        </p:spPr>
      </p:pic>
    </p:spTree>
    <p:extLst>
      <p:ext uri="{BB962C8B-B14F-4D97-AF65-F5344CB8AC3E}">
        <p14:creationId xmlns:p14="http://schemas.microsoft.com/office/powerpoint/2010/main" val="39592703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3B4F49-B4C1-CC49-9402-3DCCBE094BF1}"/>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成像特性</a:t>
            </a:r>
          </a:p>
        </p:txBody>
      </p:sp>
      <p:sp>
        <p:nvSpPr>
          <p:cNvPr id="3" name="内容占位符 2">
            <a:extLst>
              <a:ext uri="{FF2B5EF4-FFF2-40B4-BE49-F238E27FC236}">
                <a16:creationId xmlns:a16="http://schemas.microsoft.com/office/drawing/2014/main" id="{710A466D-920E-BF44-A693-83A56230A782}"/>
              </a:ext>
            </a:extLst>
          </p:cNvPr>
          <p:cNvSpPr>
            <a:spLocks noGrp="1"/>
          </p:cNvSpPr>
          <p:nvPr>
            <p:ph idx="1"/>
          </p:nvPr>
        </p:nvSpPr>
        <p:spPr/>
        <p:txBody>
          <a:bodyPr/>
          <a:lstStyle/>
          <a:p>
            <a:endParaRPr kumimoji="1" lang="zh-CN" altLang="en-US" dirty="0"/>
          </a:p>
        </p:txBody>
      </p:sp>
      <p:pic>
        <p:nvPicPr>
          <p:cNvPr id="4" name="Picture 4" descr="pb113478_mid">
            <a:extLst>
              <a:ext uri="{FF2B5EF4-FFF2-40B4-BE49-F238E27FC236}">
                <a16:creationId xmlns:a16="http://schemas.microsoft.com/office/drawing/2014/main" id="{DC4AFF9D-F998-4341-B7AF-6A1B7A65504D}"/>
              </a:ext>
            </a:extLst>
          </p:cNvPr>
          <p:cNvPicPr>
            <a:picLocks noChangeAspect="1" noChangeArrowheads="1"/>
          </p:cNvPicPr>
          <p:nvPr/>
        </p:nvPicPr>
        <p:blipFill>
          <a:blip r:embed="rId2" cstate="print"/>
          <a:srcRect/>
          <a:stretch>
            <a:fillRect/>
          </a:stretch>
        </p:blipFill>
        <p:spPr bwMode="auto">
          <a:xfrm>
            <a:off x="1524000" y="1600200"/>
            <a:ext cx="6096000" cy="4572000"/>
          </a:xfrm>
          <a:prstGeom prst="rect">
            <a:avLst/>
          </a:prstGeom>
          <a:noFill/>
          <a:ln w="9525">
            <a:noFill/>
            <a:miter lim="800000"/>
            <a:headEnd/>
            <a:tailEnd/>
          </a:ln>
        </p:spPr>
      </p:pic>
    </p:spTree>
    <p:extLst>
      <p:ext uri="{BB962C8B-B14F-4D97-AF65-F5344CB8AC3E}">
        <p14:creationId xmlns:p14="http://schemas.microsoft.com/office/powerpoint/2010/main" val="10658669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A3820-9D0C-B048-8250-BCA9615B3858}"/>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成像特性</a:t>
            </a:r>
          </a:p>
        </p:txBody>
      </p:sp>
      <p:sp>
        <p:nvSpPr>
          <p:cNvPr id="3" name="内容占位符 2">
            <a:extLst>
              <a:ext uri="{FF2B5EF4-FFF2-40B4-BE49-F238E27FC236}">
                <a16:creationId xmlns:a16="http://schemas.microsoft.com/office/drawing/2014/main" id="{CE19F6A7-8A9E-1748-8B2E-8F1BB945893D}"/>
              </a:ext>
            </a:extLst>
          </p:cNvPr>
          <p:cNvSpPr>
            <a:spLocks noGrp="1"/>
          </p:cNvSpPr>
          <p:nvPr>
            <p:ph idx="1"/>
          </p:nvPr>
        </p:nvSpPr>
        <p:spPr/>
        <p:txBody>
          <a:bodyPr/>
          <a:lstStyle/>
          <a:p>
            <a:endParaRPr kumimoji="1" lang="zh-CN" altLang="en-US"/>
          </a:p>
        </p:txBody>
      </p:sp>
      <p:pic>
        <p:nvPicPr>
          <p:cNvPr id="4" name="Picture 4" descr="1853580788_29b3969bc9">
            <a:extLst>
              <a:ext uri="{FF2B5EF4-FFF2-40B4-BE49-F238E27FC236}">
                <a16:creationId xmlns:a16="http://schemas.microsoft.com/office/drawing/2014/main" id="{0E1EE88B-CB9F-D548-BA27-4BEF980C3471}"/>
              </a:ext>
            </a:extLst>
          </p:cNvPr>
          <p:cNvPicPr>
            <a:picLocks noChangeAspect="1" noChangeArrowheads="1"/>
          </p:cNvPicPr>
          <p:nvPr/>
        </p:nvPicPr>
        <p:blipFill>
          <a:blip r:embed="rId2" cstate="print"/>
          <a:srcRect/>
          <a:stretch>
            <a:fillRect/>
          </a:stretch>
        </p:blipFill>
        <p:spPr bwMode="auto">
          <a:xfrm>
            <a:off x="1676400" y="1600200"/>
            <a:ext cx="6350000" cy="4762500"/>
          </a:xfrm>
          <a:prstGeom prst="rect">
            <a:avLst/>
          </a:prstGeom>
          <a:noFill/>
          <a:ln w="9525">
            <a:noFill/>
            <a:miter lim="800000"/>
            <a:headEnd/>
            <a:tailEnd/>
          </a:ln>
        </p:spPr>
      </p:pic>
    </p:spTree>
    <p:extLst>
      <p:ext uri="{BB962C8B-B14F-4D97-AF65-F5344CB8AC3E}">
        <p14:creationId xmlns:p14="http://schemas.microsoft.com/office/powerpoint/2010/main" val="15960228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a:grpSpLocks/>
          </p:cNvGrpSpPr>
          <p:nvPr/>
        </p:nvGrpSpPr>
        <p:grpSpPr bwMode="auto">
          <a:xfrm>
            <a:off x="503238" y="1920875"/>
            <a:ext cx="8102600" cy="4046538"/>
            <a:chOff x="317" y="1321"/>
            <a:chExt cx="5104" cy="2549"/>
          </a:xfrm>
        </p:grpSpPr>
        <p:pic>
          <p:nvPicPr>
            <p:cNvPr id="24584" name="Picture 6"/>
            <p:cNvPicPr>
              <a:picLocks noChangeAspect="1" noChangeArrowheads="1"/>
            </p:cNvPicPr>
            <p:nvPr/>
          </p:nvPicPr>
          <p:blipFill>
            <a:blip r:embed="rId3" cstate="print"/>
            <a:srcRect l="18587" t="42615" r="14865" b="5865"/>
            <a:stretch>
              <a:fillRect/>
            </a:stretch>
          </p:blipFill>
          <p:spPr bwMode="auto">
            <a:xfrm>
              <a:off x="567" y="1389"/>
              <a:ext cx="4854" cy="2481"/>
            </a:xfrm>
            <a:prstGeom prst="rect">
              <a:avLst/>
            </a:prstGeom>
            <a:noFill/>
            <a:ln w="9525">
              <a:noFill/>
              <a:miter lim="800000"/>
              <a:headEnd/>
              <a:tailEnd/>
            </a:ln>
          </p:spPr>
        </p:pic>
        <p:sp>
          <p:nvSpPr>
            <p:cNvPr id="24585" name="Rectangle 7"/>
            <p:cNvSpPr>
              <a:spLocks noChangeArrowheads="1"/>
            </p:cNvSpPr>
            <p:nvPr/>
          </p:nvSpPr>
          <p:spPr bwMode="auto">
            <a:xfrm>
              <a:off x="317" y="1321"/>
              <a:ext cx="2109" cy="658"/>
            </a:xfrm>
            <a:prstGeom prst="rect">
              <a:avLst/>
            </a:prstGeom>
            <a:solidFill>
              <a:schemeClr val="bg1"/>
            </a:solidFill>
            <a:ln w="9525">
              <a:noFill/>
              <a:miter lim="800000"/>
              <a:headEnd/>
              <a:tailEnd/>
            </a:ln>
          </p:spPr>
          <p:txBody>
            <a:bodyPr wrap="none" anchor="ctr"/>
            <a:lstStyle/>
            <a:p>
              <a:endParaRPr lang="en-US"/>
            </a:p>
          </p:txBody>
        </p:sp>
      </p:grpSp>
      <p:sp>
        <p:nvSpPr>
          <p:cNvPr id="24579" name="Rectangle 2"/>
          <p:cNvSpPr>
            <a:spLocks noGrp="1" noChangeArrowheads="1"/>
          </p:cNvSpPr>
          <p:nvPr>
            <p:ph type="title"/>
          </p:nvPr>
        </p:nvSpPr>
        <p:spPr>
          <a:xfrm>
            <a:off x="457200" y="33338"/>
            <a:ext cx="8229600" cy="1143000"/>
          </a:xfrm>
        </p:spPr>
        <p:txBody>
          <a:bodyPr/>
          <a:lstStyle/>
          <a:p>
            <a:r>
              <a:rPr kumimoji="1" lang="en-US" altLang="zh-CN" dirty="0"/>
              <a:t>2.3</a:t>
            </a:r>
            <a:r>
              <a:rPr kumimoji="1" lang="zh-CN" altLang="en-US" dirty="0"/>
              <a:t>几何模型</a:t>
            </a:r>
            <a:r>
              <a:rPr kumimoji="1" lang="en-US" altLang="zh-CN" dirty="0"/>
              <a:t>-</a:t>
            </a:r>
            <a:r>
              <a:rPr kumimoji="1" lang="zh-CN" altLang="en-US" dirty="0"/>
              <a:t>成像特性</a:t>
            </a:r>
            <a:endParaRPr lang="en-US" dirty="0"/>
          </a:p>
        </p:txBody>
      </p:sp>
      <p:sp>
        <p:nvSpPr>
          <p:cNvPr id="24580" name="Rectangle 3"/>
          <p:cNvSpPr>
            <a:spLocks noGrp="1" noChangeArrowheads="1"/>
          </p:cNvSpPr>
          <p:nvPr>
            <p:ph type="body" idx="1"/>
          </p:nvPr>
        </p:nvSpPr>
        <p:spPr>
          <a:xfrm>
            <a:off x="457200" y="1165225"/>
            <a:ext cx="8229600" cy="4525963"/>
          </a:xfrm>
        </p:spPr>
        <p:txBody>
          <a:bodyPr>
            <a:normAutofit/>
          </a:bodyPr>
          <a:lstStyle/>
          <a:p>
            <a:r>
              <a:rPr kumimoji="1" lang="zh-CN" altLang="en-US" dirty="0"/>
              <a:t>平行线相交</a:t>
            </a:r>
          </a:p>
        </p:txBody>
      </p:sp>
      <p:sp>
        <p:nvSpPr>
          <p:cNvPr id="24581" name="TextBox 6"/>
          <p:cNvSpPr txBox="1">
            <a:spLocks noChangeArrowheads="1"/>
          </p:cNvSpPr>
          <p:nvPr/>
        </p:nvSpPr>
        <p:spPr bwMode="auto">
          <a:xfrm>
            <a:off x="5292726" y="2028825"/>
            <a:ext cx="1631950" cy="954107"/>
          </a:xfrm>
          <a:prstGeom prst="rect">
            <a:avLst/>
          </a:prstGeom>
          <a:noFill/>
          <a:ln w="9525">
            <a:noFill/>
            <a:miter lim="800000"/>
            <a:headEnd/>
            <a:tailEnd/>
          </a:ln>
        </p:spPr>
        <p:txBody>
          <a:bodyPr wrap="square">
            <a:spAutoFit/>
          </a:bodyPr>
          <a:lstStyle/>
          <a:p>
            <a:r>
              <a:rPr lang="zh-CN" altLang="en-US" sz="2800" dirty="0"/>
              <a:t>图像平面</a:t>
            </a:r>
            <a:endParaRPr lang="en-US" altLang="zh-CN" sz="2800" dirty="0"/>
          </a:p>
          <a:p>
            <a:r>
              <a:rPr lang="en-US" sz="2800" dirty="0"/>
              <a:t>(</a:t>
            </a:r>
            <a:r>
              <a:rPr lang="zh-CN" altLang="en-US" sz="2800" dirty="0"/>
              <a:t>虚拟</a:t>
            </a:r>
            <a:r>
              <a:rPr lang="en-US" sz="2800" dirty="0"/>
              <a:t>)</a:t>
            </a:r>
          </a:p>
        </p:txBody>
      </p:sp>
      <p:sp>
        <p:nvSpPr>
          <p:cNvPr id="24582" name="TextBox 7"/>
          <p:cNvSpPr txBox="1">
            <a:spLocks noChangeArrowheads="1"/>
          </p:cNvSpPr>
          <p:nvPr/>
        </p:nvSpPr>
        <p:spPr bwMode="auto">
          <a:xfrm>
            <a:off x="738188" y="4706938"/>
            <a:ext cx="1497012" cy="523220"/>
          </a:xfrm>
          <a:prstGeom prst="rect">
            <a:avLst/>
          </a:prstGeom>
          <a:noFill/>
          <a:ln w="9525">
            <a:noFill/>
            <a:miter lim="800000"/>
            <a:headEnd/>
            <a:tailEnd/>
          </a:ln>
        </p:spPr>
        <p:txBody>
          <a:bodyPr>
            <a:spAutoFit/>
          </a:bodyPr>
          <a:lstStyle/>
          <a:p>
            <a:r>
              <a:rPr lang="zh-CN" altLang="en-US" sz="2800" dirty="0"/>
              <a:t>场景</a:t>
            </a:r>
            <a:endParaRPr lang="en-US" sz="2800" dirty="0"/>
          </a:p>
        </p:txBody>
      </p:sp>
      <p:sp>
        <p:nvSpPr>
          <p:cNvPr id="24583" name="TextBox 8"/>
          <p:cNvSpPr txBox="1">
            <a:spLocks noChangeArrowheads="1"/>
          </p:cNvSpPr>
          <p:nvPr/>
        </p:nvSpPr>
        <p:spPr bwMode="auto">
          <a:xfrm>
            <a:off x="7646988" y="3063875"/>
            <a:ext cx="1497012" cy="523220"/>
          </a:xfrm>
          <a:prstGeom prst="rect">
            <a:avLst/>
          </a:prstGeom>
          <a:noFill/>
          <a:ln w="9525">
            <a:noFill/>
            <a:miter lim="800000"/>
            <a:headEnd/>
            <a:tailEnd/>
          </a:ln>
        </p:spPr>
        <p:txBody>
          <a:bodyPr>
            <a:spAutoFit/>
          </a:bodyPr>
          <a:lstStyle/>
          <a:p>
            <a:r>
              <a:rPr lang="zh-CN" altLang="en-US" sz="2800" dirty="0"/>
              <a:t>针孔</a:t>
            </a:r>
            <a:endParaRPr lang="en-US" sz="2800" dirty="0"/>
          </a:p>
        </p:txBody>
      </p:sp>
    </p:spTree>
    <p:extLst>
      <p:ext uri="{BB962C8B-B14F-4D97-AF65-F5344CB8AC3E}">
        <p14:creationId xmlns:p14="http://schemas.microsoft.com/office/powerpoint/2010/main" val="5312539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06B264-3E67-B045-BF5F-161088A75591}"/>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成像特性</a:t>
            </a:r>
          </a:p>
        </p:txBody>
      </p:sp>
      <p:sp>
        <p:nvSpPr>
          <p:cNvPr id="3" name="内容占位符 2">
            <a:extLst>
              <a:ext uri="{FF2B5EF4-FFF2-40B4-BE49-F238E27FC236}">
                <a16:creationId xmlns:a16="http://schemas.microsoft.com/office/drawing/2014/main" id="{AFB168EF-96E6-1940-817C-D9401D23C78A}"/>
              </a:ext>
            </a:extLst>
          </p:cNvPr>
          <p:cNvSpPr>
            <a:spLocks noGrp="1"/>
          </p:cNvSpPr>
          <p:nvPr>
            <p:ph idx="1"/>
          </p:nvPr>
        </p:nvSpPr>
        <p:spPr>
          <a:xfrm>
            <a:off x="457200" y="1417638"/>
            <a:ext cx="8229600" cy="4525963"/>
          </a:xfrm>
        </p:spPr>
        <p:txBody>
          <a:bodyPr>
            <a:normAutofit/>
          </a:bodyPr>
          <a:lstStyle/>
          <a:p>
            <a:r>
              <a:rPr kumimoji="1" lang="zh-CN" altLang="en-US" sz="2800" dirty="0"/>
              <a:t>夹角发生变化</a:t>
            </a:r>
            <a:endParaRPr kumimoji="1" lang="en-US" altLang="zh-CN" sz="2800" dirty="0"/>
          </a:p>
          <a:p>
            <a:r>
              <a:rPr kumimoji="1" lang="zh-CN" altLang="en-US" sz="2800" dirty="0"/>
              <a:t>平行线相交</a:t>
            </a:r>
          </a:p>
        </p:txBody>
      </p:sp>
      <p:pic>
        <p:nvPicPr>
          <p:cNvPr id="4" name="图片 3">
            <a:extLst>
              <a:ext uri="{FF2B5EF4-FFF2-40B4-BE49-F238E27FC236}">
                <a16:creationId xmlns:a16="http://schemas.microsoft.com/office/drawing/2014/main" id="{46994E4F-3F73-964B-B812-45E97E680AD5}"/>
              </a:ext>
            </a:extLst>
          </p:cNvPr>
          <p:cNvPicPr>
            <a:picLocks noChangeAspect="1"/>
          </p:cNvPicPr>
          <p:nvPr/>
        </p:nvPicPr>
        <p:blipFill>
          <a:blip r:embed="rId2"/>
          <a:stretch>
            <a:fillRect/>
          </a:stretch>
        </p:blipFill>
        <p:spPr>
          <a:xfrm>
            <a:off x="829995" y="2362200"/>
            <a:ext cx="7856805" cy="4391346"/>
          </a:xfrm>
          <a:prstGeom prst="rect">
            <a:avLst/>
          </a:prstGeom>
        </p:spPr>
      </p:pic>
    </p:spTree>
    <p:extLst>
      <p:ext uri="{BB962C8B-B14F-4D97-AF65-F5344CB8AC3E}">
        <p14:creationId xmlns:p14="http://schemas.microsoft.com/office/powerpoint/2010/main" val="35270419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35DA01-B355-E24B-92B6-393478E1657D}"/>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投影类型</a:t>
            </a:r>
          </a:p>
        </p:txBody>
      </p:sp>
      <p:sp>
        <p:nvSpPr>
          <p:cNvPr id="3" name="内容占位符 2">
            <a:extLst>
              <a:ext uri="{FF2B5EF4-FFF2-40B4-BE49-F238E27FC236}">
                <a16:creationId xmlns:a16="http://schemas.microsoft.com/office/drawing/2014/main" id="{15A2D9A2-EFC8-6E45-9A50-660E5708186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9AF08D1-7FB1-7249-9BB6-D2F451F61444}"/>
              </a:ext>
            </a:extLst>
          </p:cNvPr>
          <p:cNvPicPr>
            <a:picLocks noChangeAspect="1"/>
          </p:cNvPicPr>
          <p:nvPr/>
        </p:nvPicPr>
        <p:blipFill>
          <a:blip r:embed="rId2"/>
          <a:stretch>
            <a:fillRect/>
          </a:stretch>
        </p:blipFill>
        <p:spPr>
          <a:xfrm>
            <a:off x="762000" y="1600200"/>
            <a:ext cx="7052920" cy="2819400"/>
          </a:xfrm>
          <a:prstGeom prst="rect">
            <a:avLst/>
          </a:prstGeom>
        </p:spPr>
      </p:pic>
      <p:sp>
        <p:nvSpPr>
          <p:cNvPr id="5" name="文本框 4">
            <a:extLst>
              <a:ext uri="{FF2B5EF4-FFF2-40B4-BE49-F238E27FC236}">
                <a16:creationId xmlns:a16="http://schemas.microsoft.com/office/drawing/2014/main" id="{8D9BA198-689B-AC4E-A6CF-7B7FC4AD4D59}"/>
              </a:ext>
            </a:extLst>
          </p:cNvPr>
          <p:cNvSpPr txBox="1"/>
          <p:nvPr/>
        </p:nvSpPr>
        <p:spPr>
          <a:xfrm>
            <a:off x="838200" y="4449417"/>
            <a:ext cx="7052920" cy="1384995"/>
          </a:xfrm>
          <a:prstGeom prst="rect">
            <a:avLst/>
          </a:prstGeom>
          <a:noFill/>
        </p:spPr>
        <p:txBody>
          <a:bodyPr wrap="square" rtlCol="0">
            <a:spAutoFit/>
          </a:bodyPr>
          <a:lstStyle/>
          <a:p>
            <a:r>
              <a:rPr kumimoji="1" lang="zh-CN" altLang="en-US" sz="2800" dirty="0">
                <a:solidFill>
                  <a:srgbClr val="00B050"/>
                </a:solidFill>
              </a:rPr>
              <a:t>假设世界坐标系和相机坐标系相同，即没有旋转和平移；相机内部没有倾斜，感光芯片为方块像素，没有失真，像平面中心为原点？</a:t>
            </a:r>
          </a:p>
        </p:txBody>
      </p:sp>
    </p:spTree>
    <p:extLst>
      <p:ext uri="{BB962C8B-B14F-4D97-AF65-F5344CB8AC3E}">
        <p14:creationId xmlns:p14="http://schemas.microsoft.com/office/powerpoint/2010/main" val="11905413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C0BD1A-841E-2F43-9FC1-8D9C7FFD24A1}"/>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投影类型</a:t>
            </a:r>
          </a:p>
        </p:txBody>
      </p:sp>
      <p:sp>
        <p:nvSpPr>
          <p:cNvPr id="3" name="内容占位符 2">
            <a:extLst>
              <a:ext uri="{FF2B5EF4-FFF2-40B4-BE49-F238E27FC236}">
                <a16:creationId xmlns:a16="http://schemas.microsoft.com/office/drawing/2014/main" id="{6858DE67-0AE7-FD44-BA0C-FC7B82236639}"/>
              </a:ext>
            </a:extLst>
          </p:cNvPr>
          <p:cNvSpPr>
            <a:spLocks noGrp="1"/>
          </p:cNvSpPr>
          <p:nvPr>
            <p:ph idx="1"/>
          </p:nvPr>
        </p:nvSpPr>
        <p:spPr/>
        <p:txBody>
          <a:bodyPr/>
          <a:lstStyle/>
          <a:p>
            <a:pPr marL="0" indent="0">
              <a:buNone/>
            </a:pPr>
            <a:endParaRPr kumimoji="1" lang="en-US" altLang="zh-CN" dirty="0"/>
          </a:p>
          <a:p>
            <a:pPr marL="0" indent="0">
              <a:buNone/>
            </a:pPr>
            <a:endParaRPr kumimoji="1" lang="en-US" altLang="zh-CN" dirty="0"/>
          </a:p>
          <a:p>
            <a:pPr marL="0" indent="0">
              <a:buNone/>
            </a:pPr>
            <a:endParaRPr kumimoji="1" lang="en-US" altLang="zh-CN" dirty="0"/>
          </a:p>
          <a:p>
            <a:pPr marL="0" indent="0">
              <a:buNone/>
            </a:pPr>
            <a:endParaRPr kumimoji="1" lang="en-US" altLang="zh-CN" dirty="0"/>
          </a:p>
          <a:p>
            <a:pPr marL="0" indent="0">
              <a:buNone/>
            </a:pPr>
            <a:endParaRPr kumimoji="1" lang="en-US" altLang="zh-CN" dirty="0"/>
          </a:p>
          <a:p>
            <a:pPr marL="0" indent="0">
              <a:buNone/>
            </a:pPr>
            <a:endParaRPr kumimoji="1" lang="zh-CN" altLang="en-US" dirty="0"/>
          </a:p>
        </p:txBody>
      </p:sp>
      <p:pic>
        <p:nvPicPr>
          <p:cNvPr id="4" name="图片 3">
            <a:extLst>
              <a:ext uri="{FF2B5EF4-FFF2-40B4-BE49-F238E27FC236}">
                <a16:creationId xmlns:a16="http://schemas.microsoft.com/office/drawing/2014/main" id="{747A3C32-4521-C744-B0DB-8FD4AC93C96C}"/>
              </a:ext>
            </a:extLst>
          </p:cNvPr>
          <p:cNvPicPr>
            <a:picLocks noChangeAspect="1"/>
          </p:cNvPicPr>
          <p:nvPr/>
        </p:nvPicPr>
        <p:blipFill>
          <a:blip r:embed="rId2"/>
          <a:stretch>
            <a:fillRect/>
          </a:stretch>
        </p:blipFill>
        <p:spPr>
          <a:xfrm>
            <a:off x="871880" y="1371600"/>
            <a:ext cx="7052920" cy="2819400"/>
          </a:xfrm>
          <a:prstGeom prst="rect">
            <a:avLst/>
          </a:prstGeom>
        </p:spPr>
      </p:pic>
      <p:pic>
        <p:nvPicPr>
          <p:cNvPr id="5" name="图片 4">
            <a:extLst>
              <a:ext uri="{FF2B5EF4-FFF2-40B4-BE49-F238E27FC236}">
                <a16:creationId xmlns:a16="http://schemas.microsoft.com/office/drawing/2014/main" id="{CA3277D9-4787-9849-A486-74CBA56CD600}"/>
              </a:ext>
            </a:extLst>
          </p:cNvPr>
          <p:cNvPicPr>
            <a:picLocks noChangeAspect="1"/>
          </p:cNvPicPr>
          <p:nvPr/>
        </p:nvPicPr>
        <p:blipFill>
          <a:blip r:embed="rId3"/>
          <a:stretch>
            <a:fillRect/>
          </a:stretch>
        </p:blipFill>
        <p:spPr>
          <a:xfrm>
            <a:off x="381000" y="3962400"/>
            <a:ext cx="8534400" cy="2884962"/>
          </a:xfrm>
          <a:prstGeom prst="rect">
            <a:avLst/>
          </a:prstGeom>
        </p:spPr>
      </p:pic>
    </p:spTree>
    <p:extLst>
      <p:ext uri="{BB962C8B-B14F-4D97-AF65-F5344CB8AC3E}">
        <p14:creationId xmlns:p14="http://schemas.microsoft.com/office/powerpoint/2010/main" val="17497774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06830B-2A6C-5A41-9079-F1B88D843C3B}"/>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投影类型</a:t>
            </a:r>
          </a:p>
        </p:txBody>
      </p:sp>
      <p:sp>
        <p:nvSpPr>
          <p:cNvPr id="3" name="内容占位符 2">
            <a:extLst>
              <a:ext uri="{FF2B5EF4-FFF2-40B4-BE49-F238E27FC236}">
                <a16:creationId xmlns:a16="http://schemas.microsoft.com/office/drawing/2014/main" id="{C090FEB6-B9A0-0B41-BD0C-49F8132450EB}"/>
              </a:ext>
            </a:extLst>
          </p:cNvPr>
          <p:cNvSpPr>
            <a:spLocks noGrp="1"/>
          </p:cNvSpPr>
          <p:nvPr>
            <p:ph idx="1"/>
          </p:nvPr>
        </p:nvSpPr>
        <p:spPr/>
        <p:txBody>
          <a:bodyPr/>
          <a:lstStyle/>
          <a:p>
            <a:r>
              <a:rPr kumimoji="1" lang="zh-CN" altLang="en-US" dirty="0"/>
              <a:t>基本透视投影</a:t>
            </a:r>
            <a:endParaRPr kumimoji="1" lang="en-US" altLang="zh-CN" dirty="0"/>
          </a:p>
          <a:p>
            <a:pPr marL="0" indent="0">
              <a:buNone/>
            </a:pPr>
            <a:r>
              <a:rPr kumimoji="1" lang="zh-CN" altLang="en-US" dirty="0"/>
              <a:t>    焦距归一化为</a:t>
            </a:r>
            <a:r>
              <a:rPr kumimoji="1" lang="en-US" altLang="zh-CN" dirty="0"/>
              <a:t>1</a:t>
            </a:r>
            <a:endParaRPr kumimoji="1" lang="zh-CN" altLang="en-US" dirty="0"/>
          </a:p>
          <a:p>
            <a:pPr marL="0" indent="0">
              <a:buNone/>
            </a:pPr>
            <a:endParaRPr kumimoji="1" lang="zh-CN" altLang="en-US" dirty="0"/>
          </a:p>
        </p:txBody>
      </p:sp>
      <p:pic>
        <p:nvPicPr>
          <p:cNvPr id="4" name="图片 3">
            <a:extLst>
              <a:ext uri="{FF2B5EF4-FFF2-40B4-BE49-F238E27FC236}">
                <a16:creationId xmlns:a16="http://schemas.microsoft.com/office/drawing/2014/main" id="{FA34F854-048F-2343-BE4E-58CDF79892C9}"/>
              </a:ext>
            </a:extLst>
          </p:cNvPr>
          <p:cNvPicPr>
            <a:picLocks noChangeAspect="1"/>
          </p:cNvPicPr>
          <p:nvPr/>
        </p:nvPicPr>
        <p:blipFill>
          <a:blip r:embed="rId2"/>
          <a:stretch>
            <a:fillRect/>
          </a:stretch>
        </p:blipFill>
        <p:spPr>
          <a:xfrm>
            <a:off x="741531" y="2971800"/>
            <a:ext cx="5006973" cy="2947194"/>
          </a:xfrm>
          <a:prstGeom prst="rect">
            <a:avLst/>
          </a:prstGeom>
        </p:spPr>
      </p:pic>
      <p:pic>
        <p:nvPicPr>
          <p:cNvPr id="5" name="图片 4">
            <a:extLst>
              <a:ext uri="{FF2B5EF4-FFF2-40B4-BE49-F238E27FC236}">
                <a16:creationId xmlns:a16="http://schemas.microsoft.com/office/drawing/2014/main" id="{78E3C524-5623-0A4C-8DA7-B142039508D9}"/>
              </a:ext>
            </a:extLst>
          </p:cNvPr>
          <p:cNvPicPr>
            <a:picLocks noChangeAspect="1"/>
          </p:cNvPicPr>
          <p:nvPr/>
        </p:nvPicPr>
        <p:blipFill>
          <a:blip r:embed="rId3"/>
          <a:stretch>
            <a:fillRect/>
          </a:stretch>
        </p:blipFill>
        <p:spPr>
          <a:xfrm>
            <a:off x="6324600" y="3276600"/>
            <a:ext cx="1711683" cy="1752600"/>
          </a:xfrm>
          <a:prstGeom prst="rect">
            <a:avLst/>
          </a:prstGeom>
        </p:spPr>
      </p:pic>
    </p:spTree>
    <p:extLst>
      <p:ext uri="{BB962C8B-B14F-4D97-AF65-F5344CB8AC3E}">
        <p14:creationId xmlns:p14="http://schemas.microsoft.com/office/powerpoint/2010/main" val="55202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06830B-2A6C-5A41-9079-F1B88D843C3B}"/>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投影类型</a:t>
            </a:r>
          </a:p>
        </p:txBody>
      </p:sp>
      <p:sp>
        <p:nvSpPr>
          <p:cNvPr id="3" name="内容占位符 2">
            <a:extLst>
              <a:ext uri="{FF2B5EF4-FFF2-40B4-BE49-F238E27FC236}">
                <a16:creationId xmlns:a16="http://schemas.microsoft.com/office/drawing/2014/main" id="{C090FEB6-B9A0-0B41-BD0C-49F8132450EB}"/>
              </a:ext>
            </a:extLst>
          </p:cNvPr>
          <p:cNvSpPr>
            <a:spLocks noGrp="1"/>
          </p:cNvSpPr>
          <p:nvPr>
            <p:ph idx="1"/>
          </p:nvPr>
        </p:nvSpPr>
        <p:spPr/>
        <p:txBody>
          <a:bodyPr/>
          <a:lstStyle/>
          <a:p>
            <a:pPr marL="0" indent="0">
              <a:buNone/>
            </a:pPr>
            <a:endParaRPr kumimoji="1" lang="zh-CN" altLang="en-US" dirty="0"/>
          </a:p>
          <a:p>
            <a:pPr marL="0" indent="0">
              <a:buNone/>
            </a:pPr>
            <a:endParaRPr kumimoji="1" lang="zh-CN" altLang="en-US" dirty="0"/>
          </a:p>
        </p:txBody>
      </p:sp>
      <p:pic>
        <p:nvPicPr>
          <p:cNvPr id="4" name="图片 3">
            <a:extLst>
              <a:ext uri="{FF2B5EF4-FFF2-40B4-BE49-F238E27FC236}">
                <a16:creationId xmlns:a16="http://schemas.microsoft.com/office/drawing/2014/main" id="{408F908A-3C3C-F14E-8C40-A6544110E734}"/>
              </a:ext>
            </a:extLst>
          </p:cNvPr>
          <p:cNvPicPr>
            <a:picLocks noChangeAspect="1"/>
          </p:cNvPicPr>
          <p:nvPr/>
        </p:nvPicPr>
        <p:blipFill>
          <a:blip r:embed="rId3"/>
          <a:stretch>
            <a:fillRect/>
          </a:stretch>
        </p:blipFill>
        <p:spPr>
          <a:xfrm>
            <a:off x="745106" y="2209800"/>
            <a:ext cx="7457535" cy="2895600"/>
          </a:xfrm>
          <a:prstGeom prst="rect">
            <a:avLst/>
          </a:prstGeom>
        </p:spPr>
      </p:pic>
    </p:spTree>
    <p:extLst>
      <p:ext uri="{BB962C8B-B14F-4D97-AF65-F5344CB8AC3E}">
        <p14:creationId xmlns:p14="http://schemas.microsoft.com/office/powerpoint/2010/main" val="10128459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06830B-2A6C-5A41-9079-F1B88D843C3B}"/>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投影类型</a:t>
            </a:r>
          </a:p>
        </p:txBody>
      </p:sp>
      <p:sp>
        <p:nvSpPr>
          <p:cNvPr id="3" name="内容占位符 2">
            <a:extLst>
              <a:ext uri="{FF2B5EF4-FFF2-40B4-BE49-F238E27FC236}">
                <a16:creationId xmlns:a16="http://schemas.microsoft.com/office/drawing/2014/main" id="{C090FEB6-B9A0-0B41-BD0C-49F8132450EB}"/>
              </a:ext>
            </a:extLst>
          </p:cNvPr>
          <p:cNvSpPr>
            <a:spLocks noGrp="1"/>
          </p:cNvSpPr>
          <p:nvPr>
            <p:ph idx="1"/>
          </p:nvPr>
        </p:nvSpPr>
        <p:spPr/>
        <p:txBody>
          <a:bodyPr/>
          <a:lstStyle/>
          <a:p>
            <a:r>
              <a:rPr kumimoji="1" lang="zh-CN" altLang="en-US" dirty="0"/>
              <a:t>弱透视投影</a:t>
            </a:r>
            <a:r>
              <a:rPr kumimoji="1" lang="en-US" altLang="zh-CN" dirty="0"/>
              <a:t>—</a:t>
            </a:r>
            <a:r>
              <a:rPr kumimoji="1" lang="zh-CN" altLang="en-US" dirty="0"/>
              <a:t>景深相对场景到相机距离很小</a:t>
            </a:r>
          </a:p>
          <a:p>
            <a:pPr marL="0" indent="0">
              <a:buNone/>
            </a:pPr>
            <a:endParaRPr kumimoji="1" lang="zh-CN" altLang="en-US" dirty="0"/>
          </a:p>
        </p:txBody>
      </p:sp>
      <p:pic>
        <p:nvPicPr>
          <p:cNvPr id="4" name="图片 3">
            <a:extLst>
              <a:ext uri="{FF2B5EF4-FFF2-40B4-BE49-F238E27FC236}">
                <a16:creationId xmlns:a16="http://schemas.microsoft.com/office/drawing/2014/main" id="{FAD61403-7CE8-5840-B59C-CFBA9D675816}"/>
              </a:ext>
            </a:extLst>
          </p:cNvPr>
          <p:cNvPicPr>
            <a:picLocks noChangeAspect="1"/>
          </p:cNvPicPr>
          <p:nvPr/>
        </p:nvPicPr>
        <p:blipFill>
          <a:blip r:embed="rId2"/>
          <a:stretch>
            <a:fillRect/>
          </a:stretch>
        </p:blipFill>
        <p:spPr>
          <a:xfrm>
            <a:off x="762000" y="2286001"/>
            <a:ext cx="7655560" cy="3352800"/>
          </a:xfrm>
          <a:prstGeom prst="rect">
            <a:avLst/>
          </a:prstGeom>
        </p:spPr>
      </p:pic>
    </p:spTree>
    <p:extLst>
      <p:ext uri="{BB962C8B-B14F-4D97-AF65-F5344CB8AC3E}">
        <p14:creationId xmlns:p14="http://schemas.microsoft.com/office/powerpoint/2010/main" val="4229791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384C4-D362-6640-AC3F-09C29B48E0DF}"/>
              </a:ext>
            </a:extLst>
          </p:cNvPr>
          <p:cNvSpPr>
            <a:spLocks noGrp="1"/>
          </p:cNvSpPr>
          <p:nvPr>
            <p:ph type="title"/>
          </p:nvPr>
        </p:nvSpPr>
        <p:spPr/>
        <p:txBody>
          <a:bodyPr/>
          <a:lstStyle/>
          <a:p>
            <a:r>
              <a:rPr kumimoji="1" lang="zh-CN" altLang="en-US" dirty="0"/>
              <a:t>图像形成历史</a:t>
            </a:r>
          </a:p>
        </p:txBody>
      </p:sp>
      <p:sp>
        <p:nvSpPr>
          <p:cNvPr id="3" name="内容占位符 2">
            <a:extLst>
              <a:ext uri="{FF2B5EF4-FFF2-40B4-BE49-F238E27FC236}">
                <a16:creationId xmlns:a16="http://schemas.microsoft.com/office/drawing/2014/main" id="{6D3F4BAD-2CAA-0C42-B687-3CE4142D74E6}"/>
              </a:ext>
            </a:extLst>
          </p:cNvPr>
          <p:cNvSpPr>
            <a:spLocks noGrp="1"/>
          </p:cNvSpPr>
          <p:nvPr>
            <p:ph idx="1"/>
          </p:nvPr>
        </p:nvSpPr>
        <p:spPr/>
        <p:txBody>
          <a:bodyPr/>
          <a:lstStyle/>
          <a:p>
            <a:r>
              <a:rPr lang="zh-CN" altLang="en-US" dirty="0"/>
              <a:t>约翰章</a:t>
            </a:r>
            <a:r>
              <a:rPr lang="en-US" altLang="zh-CN" dirty="0"/>
              <a:t>(1685)</a:t>
            </a:r>
          </a:p>
          <a:p>
            <a:pPr marL="0" indent="0">
              <a:buNone/>
            </a:pPr>
            <a:r>
              <a:rPr kumimoji="1" lang="zh-CN" altLang="en-US" dirty="0"/>
              <a:t>    第一个可以</a:t>
            </a:r>
            <a:endParaRPr kumimoji="1" lang="en-US" altLang="zh-CN" dirty="0"/>
          </a:p>
          <a:p>
            <a:pPr marL="0" indent="0">
              <a:buNone/>
            </a:pPr>
            <a:r>
              <a:rPr kumimoji="1" lang="zh-CN" altLang="en-US" dirty="0"/>
              <a:t>    携带的暗箱</a:t>
            </a:r>
          </a:p>
        </p:txBody>
      </p:sp>
      <p:pic>
        <p:nvPicPr>
          <p:cNvPr id="2049" name="Picture 1" descr="page6image60274912">
            <a:extLst>
              <a:ext uri="{FF2B5EF4-FFF2-40B4-BE49-F238E27FC236}">
                <a16:creationId xmlns:a16="http://schemas.microsoft.com/office/drawing/2014/main" id="{362AA257-0C82-354E-8399-FCCCE5C549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453645"/>
            <a:ext cx="37211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6335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06830B-2A6C-5A41-9079-F1B88D843C3B}"/>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投影类型</a:t>
            </a:r>
          </a:p>
        </p:txBody>
      </p:sp>
      <p:sp>
        <p:nvSpPr>
          <p:cNvPr id="3" name="内容占位符 2">
            <a:extLst>
              <a:ext uri="{FF2B5EF4-FFF2-40B4-BE49-F238E27FC236}">
                <a16:creationId xmlns:a16="http://schemas.microsoft.com/office/drawing/2014/main" id="{C090FEB6-B9A0-0B41-BD0C-49F8132450EB}"/>
              </a:ext>
            </a:extLst>
          </p:cNvPr>
          <p:cNvSpPr>
            <a:spLocks noGrp="1"/>
          </p:cNvSpPr>
          <p:nvPr>
            <p:ph idx="1"/>
          </p:nvPr>
        </p:nvSpPr>
        <p:spPr>
          <a:xfrm>
            <a:off x="457200" y="1417638"/>
            <a:ext cx="8229600" cy="4525963"/>
          </a:xfrm>
        </p:spPr>
        <p:txBody>
          <a:bodyPr/>
          <a:lstStyle/>
          <a:p>
            <a:r>
              <a:rPr kumimoji="1" lang="zh-CN" altLang="en-US" dirty="0"/>
              <a:t>弱透视投影</a:t>
            </a:r>
          </a:p>
        </p:txBody>
      </p:sp>
      <p:pic>
        <p:nvPicPr>
          <p:cNvPr id="4" name="图片 3">
            <a:extLst>
              <a:ext uri="{FF2B5EF4-FFF2-40B4-BE49-F238E27FC236}">
                <a16:creationId xmlns:a16="http://schemas.microsoft.com/office/drawing/2014/main" id="{FAD61403-7CE8-5840-B59C-CFBA9D675816}"/>
              </a:ext>
            </a:extLst>
          </p:cNvPr>
          <p:cNvPicPr>
            <a:picLocks noChangeAspect="1"/>
          </p:cNvPicPr>
          <p:nvPr/>
        </p:nvPicPr>
        <p:blipFill>
          <a:blip r:embed="rId2"/>
          <a:stretch>
            <a:fillRect/>
          </a:stretch>
        </p:blipFill>
        <p:spPr>
          <a:xfrm>
            <a:off x="726440" y="2004219"/>
            <a:ext cx="7655560" cy="3352800"/>
          </a:xfrm>
          <a:prstGeom prst="rect">
            <a:avLst/>
          </a:prstGeom>
        </p:spPr>
      </p:pic>
      <p:pic>
        <p:nvPicPr>
          <p:cNvPr id="5" name="图片 4">
            <a:extLst>
              <a:ext uri="{FF2B5EF4-FFF2-40B4-BE49-F238E27FC236}">
                <a16:creationId xmlns:a16="http://schemas.microsoft.com/office/drawing/2014/main" id="{84EB7F41-9DB6-BC4F-8560-6344BECB36E4}"/>
              </a:ext>
            </a:extLst>
          </p:cNvPr>
          <p:cNvPicPr>
            <a:picLocks noChangeAspect="1"/>
          </p:cNvPicPr>
          <p:nvPr/>
        </p:nvPicPr>
        <p:blipFill>
          <a:blip r:embed="rId3"/>
          <a:stretch>
            <a:fillRect/>
          </a:stretch>
        </p:blipFill>
        <p:spPr>
          <a:xfrm>
            <a:off x="1036218" y="4691915"/>
            <a:ext cx="4450182" cy="1924049"/>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4F0B509-B201-0E44-B980-24A1923FF88E}"/>
                  </a:ext>
                </a:extLst>
              </p:cNvPr>
              <p:cNvSpPr txBox="1"/>
              <p:nvPr/>
            </p:nvSpPr>
            <p:spPr>
              <a:xfrm>
                <a:off x="5303418" y="5417401"/>
                <a:ext cx="1478382" cy="461665"/>
              </a:xfrm>
              <a:prstGeom prst="rect">
                <a:avLst/>
              </a:prstGeom>
              <a:noFill/>
            </p:spPr>
            <p:txBody>
              <a:bodyPr wrap="square" rtlCol="0">
                <a:spAutoFit/>
              </a:bodyPr>
              <a:lstStyle/>
              <a:p>
                <a14:m>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0" i="1" smtClean="0">
                            <a:latin typeface="Cambria Math" panose="02040503050406030204" pitchFamily="18" charset="0"/>
                          </a:rPr>
                          <m:t>𝑧</m:t>
                        </m:r>
                      </m:e>
                      <m:sub>
                        <m:r>
                          <a:rPr kumimoji="1" lang="en-US" altLang="zh-CN" sz="2400" b="0" i="1" smtClean="0">
                            <a:latin typeface="Cambria Math" panose="02040503050406030204" pitchFamily="18" charset="0"/>
                          </a:rPr>
                          <m:t>0</m:t>
                        </m:r>
                      </m:sub>
                    </m:sSub>
                  </m:oMath>
                </a14:m>
                <a:r>
                  <a:rPr kumimoji="1" lang="zh-CN" altLang="en-US" sz="2400" dirty="0"/>
                  <a:t>为常数</a:t>
                </a:r>
                <a:endParaRPr kumimoji="1" lang="zh-CN" altLang="en-US" dirty="0"/>
              </a:p>
            </p:txBody>
          </p:sp>
        </mc:Choice>
        <mc:Fallback xmlns="">
          <p:sp>
            <p:nvSpPr>
              <p:cNvPr id="6" name="文本框 5">
                <a:extLst>
                  <a:ext uri="{FF2B5EF4-FFF2-40B4-BE49-F238E27FC236}">
                    <a16:creationId xmlns:a16="http://schemas.microsoft.com/office/drawing/2014/main" id="{14F0B509-B201-0E44-B980-24A1923FF88E}"/>
                  </a:ext>
                </a:extLst>
              </p:cNvPr>
              <p:cNvSpPr txBox="1">
                <a:spLocks noRot="1" noChangeAspect="1" noMove="1" noResize="1" noEditPoints="1" noAdjustHandles="1" noChangeArrowheads="1" noChangeShapeType="1" noTextEdit="1"/>
              </p:cNvSpPr>
              <p:nvPr/>
            </p:nvSpPr>
            <p:spPr>
              <a:xfrm>
                <a:off x="5303418" y="5417401"/>
                <a:ext cx="1478382" cy="461665"/>
              </a:xfrm>
              <a:prstGeom prst="rect">
                <a:avLst/>
              </a:prstGeom>
              <a:blipFill>
                <a:blip r:embed="rId4"/>
                <a:stretch>
                  <a:fillRect t="-16216" b="-216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03082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06830B-2A6C-5A41-9079-F1B88D843C3B}"/>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投影类型</a:t>
            </a:r>
          </a:p>
        </p:txBody>
      </p:sp>
      <p:sp>
        <p:nvSpPr>
          <p:cNvPr id="3" name="内容占位符 2">
            <a:extLst>
              <a:ext uri="{FF2B5EF4-FFF2-40B4-BE49-F238E27FC236}">
                <a16:creationId xmlns:a16="http://schemas.microsoft.com/office/drawing/2014/main" id="{C090FEB6-B9A0-0B41-BD0C-49F8132450EB}"/>
              </a:ext>
            </a:extLst>
          </p:cNvPr>
          <p:cNvSpPr>
            <a:spLocks noGrp="1"/>
          </p:cNvSpPr>
          <p:nvPr>
            <p:ph idx="1"/>
          </p:nvPr>
        </p:nvSpPr>
        <p:spPr>
          <a:xfrm>
            <a:off x="457200" y="1388827"/>
            <a:ext cx="8229600" cy="4525963"/>
          </a:xfrm>
        </p:spPr>
        <p:txBody>
          <a:bodyPr/>
          <a:lstStyle/>
          <a:p>
            <a:r>
              <a:rPr kumimoji="1" lang="zh-CN" altLang="en-US" dirty="0"/>
              <a:t>弱透视投影</a:t>
            </a:r>
          </a:p>
        </p:txBody>
      </p:sp>
      <p:pic>
        <p:nvPicPr>
          <p:cNvPr id="4" name="图片 3">
            <a:extLst>
              <a:ext uri="{FF2B5EF4-FFF2-40B4-BE49-F238E27FC236}">
                <a16:creationId xmlns:a16="http://schemas.microsoft.com/office/drawing/2014/main" id="{FAD61403-7CE8-5840-B59C-CFBA9D675816}"/>
              </a:ext>
            </a:extLst>
          </p:cNvPr>
          <p:cNvPicPr>
            <a:picLocks noChangeAspect="1"/>
          </p:cNvPicPr>
          <p:nvPr/>
        </p:nvPicPr>
        <p:blipFill>
          <a:blip r:embed="rId2"/>
          <a:stretch>
            <a:fillRect/>
          </a:stretch>
        </p:blipFill>
        <p:spPr>
          <a:xfrm>
            <a:off x="838200" y="1959970"/>
            <a:ext cx="7162800" cy="3136993"/>
          </a:xfrm>
          <a:prstGeom prst="rect">
            <a:avLst/>
          </a:prstGeom>
        </p:spPr>
      </p:pic>
      <p:pic>
        <p:nvPicPr>
          <p:cNvPr id="5" name="图片 4">
            <a:extLst>
              <a:ext uri="{FF2B5EF4-FFF2-40B4-BE49-F238E27FC236}">
                <a16:creationId xmlns:a16="http://schemas.microsoft.com/office/drawing/2014/main" id="{3D23DD08-72A8-AE49-A875-EAD88D8EF692}"/>
              </a:ext>
            </a:extLst>
          </p:cNvPr>
          <p:cNvPicPr>
            <a:picLocks noChangeAspect="1"/>
          </p:cNvPicPr>
          <p:nvPr/>
        </p:nvPicPr>
        <p:blipFill>
          <a:blip r:embed="rId3"/>
          <a:stretch>
            <a:fillRect/>
          </a:stretch>
        </p:blipFill>
        <p:spPr>
          <a:xfrm>
            <a:off x="838200" y="5101921"/>
            <a:ext cx="7239000" cy="1738852"/>
          </a:xfrm>
          <a:prstGeom prst="rect">
            <a:avLst/>
          </a:prstGeom>
        </p:spPr>
      </p:pic>
    </p:spTree>
    <p:extLst>
      <p:ext uri="{BB962C8B-B14F-4D97-AF65-F5344CB8AC3E}">
        <p14:creationId xmlns:p14="http://schemas.microsoft.com/office/powerpoint/2010/main" val="8589063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06830B-2A6C-5A41-9079-F1B88D843C3B}"/>
              </a:ext>
            </a:extLst>
          </p:cNvPr>
          <p:cNvSpPr>
            <a:spLocks noGrp="1"/>
          </p:cNvSpPr>
          <p:nvPr>
            <p:ph type="title"/>
          </p:nvPr>
        </p:nvSpPr>
        <p:spPr/>
        <p:txBody>
          <a:bodyPr/>
          <a:lstStyle/>
          <a:p>
            <a:r>
              <a:rPr kumimoji="1" lang="en-US" altLang="zh-CN" dirty="0"/>
              <a:t>1.3</a:t>
            </a:r>
            <a:r>
              <a:rPr kumimoji="1" lang="zh-CN" altLang="en-US" dirty="0"/>
              <a:t>几何模型</a:t>
            </a:r>
            <a:r>
              <a:rPr kumimoji="1" lang="en-US" altLang="zh-CN" dirty="0"/>
              <a:t>-</a:t>
            </a:r>
            <a:r>
              <a:rPr kumimoji="1" lang="zh-CN" altLang="en-US" dirty="0"/>
              <a:t>投影类型</a:t>
            </a:r>
          </a:p>
        </p:txBody>
      </p:sp>
      <p:sp>
        <p:nvSpPr>
          <p:cNvPr id="3" name="内容占位符 2">
            <a:extLst>
              <a:ext uri="{FF2B5EF4-FFF2-40B4-BE49-F238E27FC236}">
                <a16:creationId xmlns:a16="http://schemas.microsoft.com/office/drawing/2014/main" id="{C090FEB6-B9A0-0B41-BD0C-49F8132450EB}"/>
              </a:ext>
            </a:extLst>
          </p:cNvPr>
          <p:cNvSpPr>
            <a:spLocks noGrp="1"/>
          </p:cNvSpPr>
          <p:nvPr>
            <p:ph idx="1"/>
          </p:nvPr>
        </p:nvSpPr>
        <p:spPr/>
        <p:txBody>
          <a:bodyPr/>
          <a:lstStyle/>
          <a:p>
            <a:pPr marL="0" indent="0">
              <a:buNone/>
            </a:pPr>
            <a:endParaRPr kumimoji="1" lang="zh-CN" altLang="en-US" dirty="0"/>
          </a:p>
        </p:txBody>
      </p:sp>
      <p:pic>
        <p:nvPicPr>
          <p:cNvPr id="4" name="图片 3">
            <a:extLst>
              <a:ext uri="{FF2B5EF4-FFF2-40B4-BE49-F238E27FC236}">
                <a16:creationId xmlns:a16="http://schemas.microsoft.com/office/drawing/2014/main" id="{0989AFA8-F6C6-214C-8318-AABDA35969AC}"/>
              </a:ext>
            </a:extLst>
          </p:cNvPr>
          <p:cNvPicPr>
            <a:picLocks noChangeAspect="1"/>
          </p:cNvPicPr>
          <p:nvPr/>
        </p:nvPicPr>
        <p:blipFill>
          <a:blip r:embed="rId2"/>
          <a:stretch>
            <a:fillRect/>
          </a:stretch>
        </p:blipFill>
        <p:spPr>
          <a:xfrm>
            <a:off x="0" y="2252"/>
            <a:ext cx="9144000" cy="6855748"/>
          </a:xfrm>
          <a:prstGeom prst="rect">
            <a:avLst/>
          </a:prstGeom>
        </p:spPr>
      </p:pic>
    </p:spTree>
    <p:extLst>
      <p:ext uri="{BB962C8B-B14F-4D97-AF65-F5344CB8AC3E}">
        <p14:creationId xmlns:p14="http://schemas.microsoft.com/office/powerpoint/2010/main" val="15878770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06830B-2A6C-5A41-9079-F1B88D843C3B}"/>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投影类型</a:t>
            </a:r>
          </a:p>
        </p:txBody>
      </p:sp>
      <p:sp>
        <p:nvSpPr>
          <p:cNvPr id="3" name="内容占位符 2">
            <a:extLst>
              <a:ext uri="{FF2B5EF4-FFF2-40B4-BE49-F238E27FC236}">
                <a16:creationId xmlns:a16="http://schemas.microsoft.com/office/drawing/2014/main" id="{C090FEB6-B9A0-0B41-BD0C-49F8132450EB}"/>
              </a:ext>
            </a:extLst>
          </p:cNvPr>
          <p:cNvSpPr>
            <a:spLocks noGrp="1"/>
          </p:cNvSpPr>
          <p:nvPr>
            <p:ph idx="1"/>
          </p:nvPr>
        </p:nvSpPr>
        <p:spPr/>
        <p:txBody>
          <a:bodyPr/>
          <a:lstStyle/>
          <a:p>
            <a:r>
              <a:rPr kumimoji="1" lang="zh-CN" altLang="en-US" dirty="0"/>
              <a:t>正交投影</a:t>
            </a:r>
            <a:r>
              <a:rPr kumimoji="1" lang="en-US" altLang="zh-CN" dirty="0"/>
              <a:t>—</a:t>
            </a:r>
            <a:r>
              <a:rPr kumimoji="1" lang="zh-CN" altLang="en-US" dirty="0"/>
              <a:t>相机中心至像平面距离很大时</a:t>
            </a:r>
            <a:endParaRPr kumimoji="1" lang="en-US" altLang="zh-CN" dirty="0"/>
          </a:p>
          <a:p>
            <a:pPr marL="0" indent="0">
              <a:buNone/>
            </a:pPr>
            <a:r>
              <a:rPr kumimoji="1" lang="zh-CN" altLang="en-US" dirty="0"/>
              <a:t>    </a:t>
            </a:r>
          </a:p>
          <a:p>
            <a:pPr marL="0" indent="0">
              <a:buNone/>
            </a:pPr>
            <a:endParaRPr kumimoji="1" lang="zh-CN" altLang="en-US" dirty="0"/>
          </a:p>
        </p:txBody>
      </p:sp>
      <p:pic>
        <p:nvPicPr>
          <p:cNvPr id="4" name="Picture 6">
            <a:extLst>
              <a:ext uri="{FF2B5EF4-FFF2-40B4-BE49-F238E27FC236}">
                <a16:creationId xmlns:a16="http://schemas.microsoft.com/office/drawing/2014/main" id="{19366A4F-A0A1-7347-83FF-4C3A4E65D26E}"/>
              </a:ext>
            </a:extLst>
          </p:cNvPr>
          <p:cNvPicPr>
            <a:picLocks noChangeAspect="1" noChangeArrowheads="1"/>
          </p:cNvPicPr>
          <p:nvPr/>
        </p:nvPicPr>
        <p:blipFill>
          <a:blip r:embed="rId2" cstate="print"/>
          <a:srcRect/>
          <a:stretch>
            <a:fillRect/>
          </a:stretch>
        </p:blipFill>
        <p:spPr bwMode="auto">
          <a:xfrm>
            <a:off x="1600200" y="2209800"/>
            <a:ext cx="5819564" cy="2743200"/>
          </a:xfrm>
          <a:prstGeom prst="rect">
            <a:avLst/>
          </a:prstGeom>
          <a:noFill/>
          <a:ln w="9525">
            <a:noFill/>
            <a:miter lim="800000"/>
            <a:headEnd/>
            <a:tailEnd/>
          </a:ln>
        </p:spPr>
      </p:pic>
      <p:pic>
        <p:nvPicPr>
          <p:cNvPr id="5" name="图片 4">
            <a:extLst>
              <a:ext uri="{FF2B5EF4-FFF2-40B4-BE49-F238E27FC236}">
                <a16:creationId xmlns:a16="http://schemas.microsoft.com/office/drawing/2014/main" id="{CCA7CA06-B9F0-AF4F-852F-E250F9435F9E}"/>
              </a:ext>
            </a:extLst>
          </p:cNvPr>
          <p:cNvPicPr>
            <a:picLocks noChangeAspect="1"/>
          </p:cNvPicPr>
          <p:nvPr/>
        </p:nvPicPr>
        <p:blipFill>
          <a:blip r:embed="rId3"/>
          <a:stretch>
            <a:fillRect/>
          </a:stretch>
        </p:blipFill>
        <p:spPr>
          <a:xfrm>
            <a:off x="3458067" y="4846839"/>
            <a:ext cx="3063477" cy="1976437"/>
          </a:xfrm>
          <a:prstGeom prst="rect">
            <a:avLst/>
          </a:prstGeom>
        </p:spPr>
      </p:pic>
    </p:spTree>
    <p:extLst>
      <p:ext uri="{BB962C8B-B14F-4D97-AF65-F5344CB8AC3E}">
        <p14:creationId xmlns:p14="http://schemas.microsoft.com/office/powerpoint/2010/main" val="1462825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06830B-2A6C-5A41-9079-F1B88D843C3B}"/>
              </a:ext>
            </a:extLst>
          </p:cNvPr>
          <p:cNvSpPr>
            <a:spLocks noGrp="1"/>
          </p:cNvSpPr>
          <p:nvPr>
            <p:ph type="title"/>
          </p:nvPr>
        </p:nvSpPr>
        <p:spPr/>
        <p:txBody>
          <a:bodyPr/>
          <a:lstStyle/>
          <a:p>
            <a:r>
              <a:rPr kumimoji="1" lang="en-US" altLang="zh-CN" dirty="0"/>
              <a:t>2.3</a:t>
            </a:r>
            <a:r>
              <a:rPr kumimoji="1" lang="zh-CN" altLang="en-US" dirty="0"/>
              <a:t>几何模型</a:t>
            </a:r>
            <a:r>
              <a:rPr kumimoji="1" lang="en-US" altLang="zh-CN" dirty="0"/>
              <a:t>-</a:t>
            </a:r>
            <a:r>
              <a:rPr kumimoji="1" lang="zh-CN" altLang="en-US" dirty="0"/>
              <a:t>投影类型</a:t>
            </a:r>
          </a:p>
        </p:txBody>
      </p:sp>
      <p:sp>
        <p:nvSpPr>
          <p:cNvPr id="3" name="内容占位符 2">
            <a:extLst>
              <a:ext uri="{FF2B5EF4-FFF2-40B4-BE49-F238E27FC236}">
                <a16:creationId xmlns:a16="http://schemas.microsoft.com/office/drawing/2014/main" id="{C090FEB6-B9A0-0B41-BD0C-49F8132450EB}"/>
              </a:ext>
            </a:extLst>
          </p:cNvPr>
          <p:cNvSpPr>
            <a:spLocks noGrp="1"/>
          </p:cNvSpPr>
          <p:nvPr>
            <p:ph idx="1"/>
          </p:nvPr>
        </p:nvSpPr>
        <p:spPr/>
        <p:txBody>
          <a:bodyPr/>
          <a:lstStyle/>
          <a:p>
            <a:r>
              <a:rPr kumimoji="1" lang="zh-CN" altLang="en-US" dirty="0"/>
              <a:t>弱透视投影</a:t>
            </a:r>
            <a:endParaRPr kumimoji="1" lang="en-US" altLang="zh-CN" dirty="0"/>
          </a:p>
          <a:p>
            <a:pPr marL="0" indent="0">
              <a:buNone/>
            </a:pPr>
            <a:r>
              <a:rPr kumimoji="1" lang="zh-CN" altLang="en-US" sz="2800" dirty="0"/>
              <a:t>    </a:t>
            </a:r>
            <a:r>
              <a:rPr kumimoji="1" lang="en-US" altLang="zh-CN" sz="2800" dirty="0"/>
              <a:t>-</a:t>
            </a:r>
            <a:r>
              <a:rPr kumimoji="1" lang="zh-CN" altLang="en-US" sz="2800" dirty="0"/>
              <a:t>当场景目标很小或距离远时</a:t>
            </a:r>
            <a:endParaRPr kumimoji="1" lang="en-US" altLang="zh-CN" sz="2800" dirty="0"/>
          </a:p>
          <a:p>
            <a:pPr marL="0" indent="0">
              <a:buNone/>
            </a:pPr>
            <a:r>
              <a:rPr kumimoji="1" lang="zh-CN" altLang="en-US" sz="2800" dirty="0"/>
              <a:t>    </a:t>
            </a:r>
            <a:r>
              <a:rPr kumimoji="1" lang="en-US" altLang="zh-CN" sz="2800" dirty="0"/>
              <a:t>-</a:t>
            </a:r>
            <a:r>
              <a:rPr kumimoji="1" lang="zh-CN" altLang="en-US" sz="2800" dirty="0"/>
              <a:t>适用于图像识别</a:t>
            </a:r>
            <a:endParaRPr kumimoji="1" lang="en-US" altLang="zh-CN" sz="2800" dirty="0"/>
          </a:p>
          <a:p>
            <a:endParaRPr kumimoji="1" lang="en-US" altLang="zh-CN" dirty="0"/>
          </a:p>
          <a:p>
            <a:r>
              <a:rPr kumimoji="1" lang="zh-CN" altLang="en-US" dirty="0"/>
              <a:t>透视投影</a:t>
            </a:r>
          </a:p>
          <a:p>
            <a:pPr marL="0" indent="0">
              <a:buNone/>
            </a:pPr>
            <a:r>
              <a:rPr kumimoji="1" lang="zh-CN" altLang="en-US" sz="2800" dirty="0"/>
              <a:t>    </a:t>
            </a:r>
            <a:r>
              <a:rPr kumimoji="1" lang="en-US" altLang="zh-CN" sz="2800" dirty="0"/>
              <a:t>-</a:t>
            </a:r>
            <a:r>
              <a:rPr kumimoji="1" lang="zh-CN" altLang="en-US" sz="2800" dirty="0"/>
              <a:t>适用于</a:t>
            </a:r>
            <a:r>
              <a:rPr kumimoji="1" lang="en-US" altLang="zh-CN" sz="2800" dirty="0"/>
              <a:t>3D-2D</a:t>
            </a:r>
            <a:r>
              <a:rPr kumimoji="1" lang="zh-CN" altLang="en-US" sz="2800" dirty="0"/>
              <a:t>映射</a:t>
            </a:r>
            <a:endParaRPr kumimoji="1" lang="en-US" altLang="zh-CN" sz="2800" dirty="0"/>
          </a:p>
          <a:p>
            <a:pPr marL="0" indent="0">
              <a:buNone/>
            </a:pPr>
            <a:r>
              <a:rPr kumimoji="1" lang="zh-CN" altLang="en-US" sz="2800" dirty="0"/>
              <a:t>    </a:t>
            </a:r>
            <a:r>
              <a:rPr kumimoji="1" lang="en-US" altLang="zh-CN" sz="2800" dirty="0"/>
              <a:t>-</a:t>
            </a:r>
            <a:r>
              <a:rPr kumimoji="1" lang="zh-CN" altLang="en-US" sz="2800" dirty="0"/>
              <a:t>用于运动恢复结构或</a:t>
            </a:r>
            <a:r>
              <a:rPr kumimoji="1" lang="en-US" altLang="zh-CN" sz="2800" dirty="0"/>
              <a:t>SLAM</a:t>
            </a:r>
            <a:r>
              <a:rPr kumimoji="1" lang="zh-CN" altLang="en-US" sz="2800" dirty="0"/>
              <a:t>（即时定位与地图构建）</a:t>
            </a:r>
          </a:p>
        </p:txBody>
      </p:sp>
    </p:spTree>
    <p:extLst>
      <p:ext uri="{BB962C8B-B14F-4D97-AF65-F5344CB8AC3E}">
        <p14:creationId xmlns:p14="http://schemas.microsoft.com/office/powerpoint/2010/main" val="31627689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937C69-5E28-D042-B8B8-CD56A6D3E00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18E8403-393A-1547-95BB-C080A1F06136}"/>
              </a:ext>
            </a:extLst>
          </p:cNvPr>
          <p:cNvSpPr>
            <a:spLocks noGrp="1"/>
          </p:cNvSpPr>
          <p:nvPr>
            <p:ph idx="1"/>
          </p:nvPr>
        </p:nvSpPr>
        <p:spPr>
          <a:xfrm>
            <a:off x="457200" y="2181305"/>
            <a:ext cx="8229600" cy="4525963"/>
          </a:xfrm>
        </p:spPr>
        <p:txBody>
          <a:bodyPr>
            <a:normAutofit lnSpcReduction="10000"/>
          </a:bodyPr>
          <a:lstStyle/>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pPr marL="0" indent="0">
              <a:buNone/>
            </a:pPr>
            <a:r>
              <a:rPr kumimoji="1" lang="zh-CN" altLang="en-US" dirty="0"/>
              <a:t> 清明河上图（ </a:t>
            </a:r>
            <a:r>
              <a:rPr kumimoji="1" lang="en-US" altLang="zh-CN" dirty="0"/>
              <a:t>1691-1698</a:t>
            </a:r>
            <a:r>
              <a:rPr kumimoji="1" lang="zh-CN" altLang="en-US" dirty="0"/>
              <a:t>王辉）</a:t>
            </a:r>
            <a:r>
              <a:rPr kumimoji="1" lang="en-US" altLang="zh-CN" dirty="0"/>
              <a:t>-</a:t>
            </a:r>
            <a:r>
              <a:rPr kumimoji="1" lang="zh-CN" altLang="en-US" dirty="0"/>
              <a:t>弱透视图</a:t>
            </a:r>
          </a:p>
        </p:txBody>
      </p:sp>
      <p:pic>
        <p:nvPicPr>
          <p:cNvPr id="4" name="图片 3">
            <a:extLst>
              <a:ext uri="{FF2B5EF4-FFF2-40B4-BE49-F238E27FC236}">
                <a16:creationId xmlns:a16="http://schemas.microsoft.com/office/drawing/2014/main" id="{AF586001-6669-4147-8F29-B339CDC2A3B0}"/>
              </a:ext>
            </a:extLst>
          </p:cNvPr>
          <p:cNvPicPr>
            <a:picLocks noChangeAspect="1"/>
          </p:cNvPicPr>
          <p:nvPr/>
        </p:nvPicPr>
        <p:blipFill>
          <a:blip r:embed="rId2"/>
          <a:stretch>
            <a:fillRect/>
          </a:stretch>
        </p:blipFill>
        <p:spPr>
          <a:xfrm>
            <a:off x="152400" y="762000"/>
            <a:ext cx="9144000" cy="5107068"/>
          </a:xfrm>
          <a:prstGeom prst="rect">
            <a:avLst/>
          </a:prstGeom>
        </p:spPr>
      </p:pic>
    </p:spTree>
    <p:extLst>
      <p:ext uri="{BB962C8B-B14F-4D97-AF65-F5344CB8AC3E}">
        <p14:creationId xmlns:p14="http://schemas.microsoft.com/office/powerpoint/2010/main" val="2051116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本章内容</a:t>
            </a:r>
            <a:endParaRPr lang="en-US" dirty="0"/>
          </a:p>
        </p:txBody>
      </p:sp>
      <p:sp>
        <p:nvSpPr>
          <p:cNvPr id="3" name="Content Placeholder 2"/>
          <p:cNvSpPr>
            <a:spLocks noGrp="1"/>
          </p:cNvSpPr>
          <p:nvPr>
            <p:ph idx="1"/>
          </p:nvPr>
        </p:nvSpPr>
        <p:spPr/>
        <p:txBody>
          <a:bodyPr/>
          <a:lstStyle/>
          <a:p>
            <a:r>
              <a:rPr lang="en-US" altLang="zh-CN" dirty="0"/>
              <a:t>2.1.</a:t>
            </a:r>
            <a:r>
              <a:rPr lang="zh-CN" altLang="en-US" dirty="0"/>
              <a:t>针孔相机</a:t>
            </a:r>
            <a:endParaRPr lang="en-US" altLang="zh-CN" dirty="0"/>
          </a:p>
          <a:p>
            <a:r>
              <a:rPr lang="en-US" altLang="zh-CN" dirty="0"/>
              <a:t>2.2.</a:t>
            </a:r>
            <a:r>
              <a:rPr lang="zh-CN" altLang="en-US" dirty="0"/>
              <a:t>透镜</a:t>
            </a:r>
            <a:endParaRPr lang="en-US" dirty="0"/>
          </a:p>
          <a:p>
            <a:r>
              <a:rPr lang="en-US" altLang="zh-CN" dirty="0"/>
              <a:t>2.3.</a:t>
            </a:r>
            <a:r>
              <a:rPr lang="zh-CN" altLang="en-US" dirty="0"/>
              <a:t>几何模型</a:t>
            </a:r>
            <a:endParaRPr lang="en-US" altLang="zh-CN" dirty="0"/>
          </a:p>
          <a:p>
            <a:r>
              <a:rPr lang="en-US" altLang="zh-CN" dirty="0">
                <a:solidFill>
                  <a:srgbClr val="00B050"/>
                </a:solidFill>
              </a:rPr>
              <a:t>2.4.</a:t>
            </a:r>
            <a:r>
              <a:rPr lang="zh-CN" altLang="en-US" dirty="0">
                <a:solidFill>
                  <a:srgbClr val="00B050"/>
                </a:solidFill>
              </a:rPr>
              <a:t>光照模型</a:t>
            </a:r>
            <a:endParaRPr lang="en-US" altLang="zh-CN" dirty="0">
              <a:solidFill>
                <a:srgbClr val="00B050"/>
              </a:solidFill>
            </a:endParaRPr>
          </a:p>
          <a:p>
            <a:r>
              <a:rPr lang="en-US" altLang="zh-CN" dirty="0"/>
              <a:t>2.5.</a:t>
            </a:r>
            <a:r>
              <a:rPr lang="zh-CN" altLang="en-US" dirty="0"/>
              <a:t>感光元件</a:t>
            </a:r>
            <a:endParaRPr lang="en-US" altLang="zh-CN" dirty="0"/>
          </a:p>
          <a:p>
            <a:r>
              <a:rPr lang="en-US" altLang="zh-CN" dirty="0"/>
              <a:t>2.6.</a:t>
            </a:r>
            <a:r>
              <a:rPr lang="zh-CN" altLang="en-US" dirty="0"/>
              <a:t>颜色空间</a:t>
            </a:r>
            <a:endParaRPr lang="en-US" altLang="zh-CN" dirty="0"/>
          </a:p>
          <a:p>
            <a:r>
              <a:rPr lang="en-US" altLang="zh-CN" dirty="0"/>
              <a:t>2.7.</a:t>
            </a:r>
            <a:r>
              <a:rPr lang="zh-CN" altLang="en-US" dirty="0"/>
              <a:t>相机标定</a:t>
            </a:r>
            <a:endParaRPr lang="en-US" altLang="zh-CN" dirty="0"/>
          </a:p>
        </p:txBody>
      </p:sp>
    </p:spTree>
    <p:extLst>
      <p:ext uri="{BB962C8B-B14F-4D97-AF65-F5344CB8AC3E}">
        <p14:creationId xmlns:p14="http://schemas.microsoft.com/office/powerpoint/2010/main" val="26124067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A4087-4A5D-5B47-9186-70C2E73D09E5}"/>
              </a:ext>
            </a:extLst>
          </p:cNvPr>
          <p:cNvSpPr>
            <a:spLocks noGrp="1"/>
          </p:cNvSpPr>
          <p:nvPr>
            <p:ph type="title"/>
          </p:nvPr>
        </p:nvSpPr>
        <p:spPr/>
        <p:txBody>
          <a:bodyPr/>
          <a:lstStyle/>
          <a:p>
            <a:r>
              <a:rPr kumimoji="1" lang="en-US" altLang="zh-CN" dirty="0"/>
              <a:t>2.4</a:t>
            </a:r>
            <a:r>
              <a:rPr kumimoji="1" lang="zh-CN" altLang="en-US" dirty="0"/>
              <a:t>光照模型</a:t>
            </a:r>
          </a:p>
        </p:txBody>
      </p:sp>
      <p:sp>
        <p:nvSpPr>
          <p:cNvPr id="3" name="内容占位符 2">
            <a:extLst>
              <a:ext uri="{FF2B5EF4-FFF2-40B4-BE49-F238E27FC236}">
                <a16:creationId xmlns:a16="http://schemas.microsoft.com/office/drawing/2014/main" id="{FCBB2D5F-10D4-E24D-8B70-ACE42170A675}"/>
              </a:ext>
            </a:extLst>
          </p:cNvPr>
          <p:cNvSpPr>
            <a:spLocks noGrp="1"/>
          </p:cNvSpPr>
          <p:nvPr>
            <p:ph idx="1"/>
          </p:nvPr>
        </p:nvSpPr>
        <p:spPr/>
        <p:txBody>
          <a:bodyPr/>
          <a:lstStyle/>
          <a:p>
            <a:r>
              <a:rPr kumimoji="1" lang="zh-CN" altLang="en-US" dirty="0"/>
              <a:t>计算物体某点处的光强（亮度与颜色）</a:t>
            </a:r>
          </a:p>
        </p:txBody>
      </p:sp>
      <p:pic>
        <p:nvPicPr>
          <p:cNvPr id="4" name="Picture 5" descr="quadne.jpg">
            <a:extLst>
              <a:ext uri="{FF2B5EF4-FFF2-40B4-BE49-F238E27FC236}">
                <a16:creationId xmlns:a16="http://schemas.microsoft.com/office/drawing/2014/main" id="{6795F967-B79B-614A-A1E5-8D53A13073AC}"/>
              </a:ext>
            </a:extLst>
          </p:cNvPr>
          <p:cNvPicPr>
            <a:picLocks noChangeAspect="1"/>
          </p:cNvPicPr>
          <p:nvPr/>
        </p:nvPicPr>
        <p:blipFill>
          <a:blip r:embed="rId3" cstate="print"/>
          <a:stretch>
            <a:fillRect/>
          </a:stretch>
        </p:blipFill>
        <p:spPr>
          <a:xfrm>
            <a:off x="20638" y="2743200"/>
            <a:ext cx="2992437" cy="2992437"/>
          </a:xfrm>
          <a:prstGeom prst="rect">
            <a:avLst/>
          </a:prstGeom>
        </p:spPr>
      </p:pic>
      <p:pic>
        <p:nvPicPr>
          <p:cNvPr id="5" name="Content Placeholder 4" descr="dscn2992.jpg">
            <a:extLst>
              <a:ext uri="{FF2B5EF4-FFF2-40B4-BE49-F238E27FC236}">
                <a16:creationId xmlns:a16="http://schemas.microsoft.com/office/drawing/2014/main" id="{B7C547CA-1FCE-C344-B445-027C79B3B43C}"/>
              </a:ext>
            </a:extLst>
          </p:cNvPr>
          <p:cNvPicPr>
            <a:picLocks noChangeAspect="1"/>
          </p:cNvPicPr>
          <p:nvPr/>
        </p:nvPicPr>
        <p:blipFill>
          <a:blip r:embed="rId4" cstate="print"/>
          <a:stretch>
            <a:fillRect/>
          </a:stretch>
        </p:blipFill>
        <p:spPr>
          <a:xfrm>
            <a:off x="3037682" y="2743199"/>
            <a:ext cx="2992437" cy="2992437"/>
          </a:xfrm>
          <a:prstGeom prst="rect">
            <a:avLst/>
          </a:prstGeom>
        </p:spPr>
      </p:pic>
      <p:pic>
        <p:nvPicPr>
          <p:cNvPr id="6" name="Picture 6" descr="quad.jpg">
            <a:extLst>
              <a:ext uri="{FF2B5EF4-FFF2-40B4-BE49-F238E27FC236}">
                <a16:creationId xmlns:a16="http://schemas.microsoft.com/office/drawing/2014/main" id="{DEBD3DE6-CF62-3A41-BE7D-90EBA9409402}"/>
              </a:ext>
            </a:extLst>
          </p:cNvPr>
          <p:cNvPicPr>
            <a:picLocks noChangeAspect="1"/>
          </p:cNvPicPr>
          <p:nvPr/>
        </p:nvPicPr>
        <p:blipFill>
          <a:blip r:embed="rId5" cstate="print"/>
          <a:stretch>
            <a:fillRect/>
          </a:stretch>
        </p:blipFill>
        <p:spPr>
          <a:xfrm>
            <a:off x="6054726" y="2750784"/>
            <a:ext cx="2992437" cy="2992437"/>
          </a:xfrm>
          <a:prstGeom prst="rect">
            <a:avLst/>
          </a:prstGeom>
        </p:spPr>
      </p:pic>
    </p:spTree>
    <p:extLst>
      <p:ext uri="{BB962C8B-B14F-4D97-AF65-F5344CB8AC3E}">
        <p14:creationId xmlns:p14="http://schemas.microsoft.com/office/powerpoint/2010/main" val="2903660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A4087-4A5D-5B47-9186-70C2E73D09E5}"/>
              </a:ext>
            </a:extLst>
          </p:cNvPr>
          <p:cNvSpPr>
            <a:spLocks noGrp="1"/>
          </p:cNvSpPr>
          <p:nvPr>
            <p:ph type="title"/>
          </p:nvPr>
        </p:nvSpPr>
        <p:spPr/>
        <p:txBody>
          <a:bodyPr/>
          <a:lstStyle/>
          <a:p>
            <a:r>
              <a:rPr kumimoji="1" lang="en-US" altLang="zh-CN" dirty="0"/>
              <a:t>2.4</a:t>
            </a:r>
            <a:r>
              <a:rPr kumimoji="1" lang="zh-CN" altLang="en-US" dirty="0"/>
              <a:t>光照模型</a:t>
            </a:r>
          </a:p>
        </p:txBody>
      </p:sp>
      <p:sp>
        <p:nvSpPr>
          <p:cNvPr id="3" name="内容占位符 2">
            <a:extLst>
              <a:ext uri="{FF2B5EF4-FFF2-40B4-BE49-F238E27FC236}">
                <a16:creationId xmlns:a16="http://schemas.microsoft.com/office/drawing/2014/main" id="{FCBB2D5F-10D4-E24D-8B70-ACE42170A675}"/>
              </a:ext>
            </a:extLst>
          </p:cNvPr>
          <p:cNvSpPr>
            <a:spLocks noGrp="1"/>
          </p:cNvSpPr>
          <p:nvPr>
            <p:ph idx="1"/>
          </p:nvPr>
        </p:nvSpPr>
        <p:spPr/>
        <p:txBody>
          <a:bodyPr/>
          <a:lstStyle/>
          <a:p>
            <a:r>
              <a:rPr kumimoji="1" lang="zh-CN" altLang="en-US" dirty="0"/>
              <a:t>漫反射</a:t>
            </a:r>
          </a:p>
        </p:txBody>
      </p:sp>
      <p:pic>
        <p:nvPicPr>
          <p:cNvPr id="4" name="图片 3">
            <a:extLst>
              <a:ext uri="{FF2B5EF4-FFF2-40B4-BE49-F238E27FC236}">
                <a16:creationId xmlns:a16="http://schemas.microsoft.com/office/drawing/2014/main" id="{AE74B953-4565-8047-A7BB-D8DCD5719D35}"/>
              </a:ext>
            </a:extLst>
          </p:cNvPr>
          <p:cNvPicPr>
            <a:picLocks noChangeAspect="1"/>
          </p:cNvPicPr>
          <p:nvPr/>
        </p:nvPicPr>
        <p:blipFill>
          <a:blip r:embed="rId3"/>
          <a:stretch>
            <a:fillRect/>
          </a:stretch>
        </p:blipFill>
        <p:spPr>
          <a:xfrm>
            <a:off x="838200" y="2438400"/>
            <a:ext cx="3289300" cy="2705100"/>
          </a:xfrm>
          <a:prstGeom prst="rect">
            <a:avLst/>
          </a:prstGeom>
        </p:spPr>
      </p:pic>
      <p:pic>
        <p:nvPicPr>
          <p:cNvPr id="5" name="图片 4">
            <a:extLst>
              <a:ext uri="{FF2B5EF4-FFF2-40B4-BE49-F238E27FC236}">
                <a16:creationId xmlns:a16="http://schemas.microsoft.com/office/drawing/2014/main" id="{5FCAA4D6-4FD0-CB4D-AACA-EAB9E1F1B4AA}"/>
              </a:ext>
            </a:extLst>
          </p:cNvPr>
          <p:cNvPicPr>
            <a:picLocks noChangeAspect="1"/>
          </p:cNvPicPr>
          <p:nvPr/>
        </p:nvPicPr>
        <p:blipFill>
          <a:blip r:embed="rId4"/>
          <a:stretch>
            <a:fillRect/>
          </a:stretch>
        </p:blipFill>
        <p:spPr>
          <a:xfrm>
            <a:off x="4576664" y="2523331"/>
            <a:ext cx="3251200" cy="2679700"/>
          </a:xfrm>
          <a:prstGeom prst="rect">
            <a:avLst/>
          </a:prstGeom>
        </p:spPr>
      </p:pic>
    </p:spTree>
    <p:extLst>
      <p:ext uri="{BB962C8B-B14F-4D97-AF65-F5344CB8AC3E}">
        <p14:creationId xmlns:p14="http://schemas.microsoft.com/office/powerpoint/2010/main" val="21797664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00360A-FAD3-CD49-B3B5-9B37E2838411}"/>
              </a:ext>
            </a:extLst>
          </p:cNvPr>
          <p:cNvSpPr>
            <a:spLocks noGrp="1"/>
          </p:cNvSpPr>
          <p:nvPr>
            <p:ph type="title"/>
          </p:nvPr>
        </p:nvSpPr>
        <p:spPr/>
        <p:txBody>
          <a:bodyPr/>
          <a:lstStyle/>
          <a:p>
            <a:r>
              <a:rPr kumimoji="1" lang="en-US" altLang="zh-CN" dirty="0"/>
              <a:t>2.4</a:t>
            </a:r>
            <a:r>
              <a:rPr kumimoji="1" lang="zh-CN" altLang="en-US" dirty="0"/>
              <a:t>光照模型</a:t>
            </a:r>
          </a:p>
        </p:txBody>
      </p:sp>
      <p:sp>
        <p:nvSpPr>
          <p:cNvPr id="3" name="内容占位符 2">
            <a:extLst>
              <a:ext uri="{FF2B5EF4-FFF2-40B4-BE49-F238E27FC236}">
                <a16:creationId xmlns:a16="http://schemas.microsoft.com/office/drawing/2014/main" id="{BC5CF1BB-5A53-5E4E-AEDC-88CBE8A625D0}"/>
              </a:ext>
            </a:extLst>
          </p:cNvPr>
          <p:cNvSpPr>
            <a:spLocks noGrp="1"/>
          </p:cNvSpPr>
          <p:nvPr>
            <p:ph idx="1"/>
          </p:nvPr>
        </p:nvSpPr>
        <p:spPr>
          <a:xfrm>
            <a:off x="203562" y="1218583"/>
            <a:ext cx="8736875" cy="4724400"/>
          </a:xfrm>
        </p:spPr>
        <p:txBody>
          <a:bodyPr>
            <a:normAutofit/>
          </a:bodyPr>
          <a:lstStyle/>
          <a:p>
            <a:r>
              <a:rPr lang="en" altLang="zh-CN" sz="2400" dirty="0"/>
              <a:t>Lambert </a:t>
            </a:r>
            <a:r>
              <a:rPr lang="zh-CN" altLang="en-US" sz="2400" dirty="0"/>
              <a:t>模型</a:t>
            </a:r>
            <a:endParaRPr lang="en-US" altLang="zh-CN" sz="2400" dirty="0"/>
          </a:p>
          <a:p>
            <a:pPr marL="0" indent="0">
              <a:buNone/>
            </a:pPr>
            <a:r>
              <a:rPr kumimoji="1" lang="zh-CN" altLang="en-US" sz="2800" dirty="0"/>
              <a:t>                                                                            </a:t>
            </a:r>
            <a:endParaRPr kumimoji="1" lang="en-US" altLang="zh-CN" sz="2800" dirty="0"/>
          </a:p>
          <a:p>
            <a:pPr marL="0" indent="0">
              <a:buNone/>
            </a:pPr>
            <a:endParaRPr kumimoji="1" lang="en-US" altLang="zh-CN" sz="2800" dirty="0"/>
          </a:p>
          <a:p>
            <a:pPr marL="0" indent="0">
              <a:buNone/>
            </a:pPr>
            <a:endParaRPr kumimoji="1" lang="en-US" altLang="zh-CN" sz="2800" dirty="0"/>
          </a:p>
          <a:p>
            <a:pPr marL="0" indent="0">
              <a:buNone/>
            </a:pPr>
            <a:r>
              <a:rPr lang="zh-CN" altLang="en-US" sz="2800" dirty="0"/>
              <a:t> </a:t>
            </a:r>
            <a:endParaRPr lang="en-US" altLang="zh-CN" sz="2000" dirty="0"/>
          </a:p>
          <a:p>
            <a:pPr marL="0" indent="0">
              <a:buNone/>
            </a:pPr>
            <a:r>
              <a:rPr lang="zh-CN" altLang="en-US" sz="2800" dirty="0"/>
              <a:t>          </a:t>
            </a:r>
            <a:endParaRPr lang="en-US" altLang="zh-CN" sz="2800" dirty="0"/>
          </a:p>
          <a:p>
            <a:pPr marL="0" indent="0">
              <a:buNone/>
            </a:pPr>
            <a:r>
              <a:rPr lang="zh-CN" altLang="en-US" sz="2400" dirty="0"/>
              <a:t>若</a:t>
            </a:r>
            <a:r>
              <a:rPr kumimoji="1" lang="zh-CN" altLang="en-US" sz="2400" dirty="0"/>
              <a:t> </a:t>
            </a:r>
            <a:r>
              <a:rPr lang="en" altLang="zh-CN" sz="2400" dirty="0"/>
              <a:t>I</a:t>
            </a:r>
            <a:r>
              <a:rPr lang="zh-CN" altLang="en-US" sz="2400" dirty="0"/>
              <a:t>为入射光的强度，物体对光线的反射系数为</a:t>
            </a:r>
            <a:r>
              <a:rPr lang="en" altLang="zh-CN" sz="2400" dirty="0" err="1"/>
              <a:t>Kd</a:t>
            </a:r>
            <a:r>
              <a:rPr lang="zh-CN" altLang="en-US" sz="2400" dirty="0"/>
              <a:t>，则</a:t>
            </a:r>
            <a:endParaRPr lang="en" altLang="zh-CN" sz="2400" dirty="0"/>
          </a:p>
          <a:p>
            <a:pPr marL="0" indent="0">
              <a:buNone/>
            </a:pPr>
            <a:r>
              <a:rPr lang="zh-CN" altLang="en-US" dirty="0"/>
              <a:t>     </a:t>
            </a:r>
            <a:endParaRPr lang="en-US" altLang="zh-CN" dirty="0"/>
          </a:p>
          <a:p>
            <a:pPr marL="0" indent="0">
              <a:buNone/>
            </a:pPr>
            <a:r>
              <a:rPr kumimoji="1" lang="zh-CN" altLang="en-US" dirty="0"/>
              <a:t>     </a:t>
            </a:r>
          </a:p>
        </p:txBody>
      </p:sp>
      <p:pic>
        <p:nvPicPr>
          <p:cNvPr id="4" name="图片 3">
            <a:extLst>
              <a:ext uri="{FF2B5EF4-FFF2-40B4-BE49-F238E27FC236}">
                <a16:creationId xmlns:a16="http://schemas.microsoft.com/office/drawing/2014/main" id="{FAAFDDA5-3F01-1A46-A7FB-2BAB2D5E9A75}"/>
              </a:ext>
            </a:extLst>
          </p:cNvPr>
          <p:cNvPicPr>
            <a:picLocks noChangeAspect="1"/>
          </p:cNvPicPr>
          <p:nvPr/>
        </p:nvPicPr>
        <p:blipFill>
          <a:blip r:embed="rId3"/>
          <a:stretch>
            <a:fillRect/>
          </a:stretch>
        </p:blipFill>
        <p:spPr>
          <a:xfrm>
            <a:off x="731386" y="4644986"/>
            <a:ext cx="2209800" cy="1478866"/>
          </a:xfrm>
          <a:prstGeom prst="rect">
            <a:avLst/>
          </a:prstGeom>
        </p:spPr>
      </p:pic>
      <p:sp>
        <p:nvSpPr>
          <p:cNvPr id="5" name="矩形 4">
            <a:extLst>
              <a:ext uri="{FF2B5EF4-FFF2-40B4-BE49-F238E27FC236}">
                <a16:creationId xmlns:a16="http://schemas.microsoft.com/office/drawing/2014/main" id="{EF8FB252-4E47-374D-9687-473D78410F8C}"/>
              </a:ext>
            </a:extLst>
          </p:cNvPr>
          <p:cNvSpPr/>
          <p:nvPr/>
        </p:nvSpPr>
        <p:spPr>
          <a:xfrm>
            <a:off x="3287562" y="5410200"/>
            <a:ext cx="4201599" cy="523220"/>
          </a:xfrm>
          <a:prstGeom prst="rect">
            <a:avLst/>
          </a:prstGeom>
        </p:spPr>
        <p:txBody>
          <a:bodyPr wrap="none">
            <a:spAutoFit/>
          </a:bodyPr>
          <a:lstStyle/>
          <a:p>
            <a:r>
              <a:rPr lang="en" altLang="zh-CN" sz="2800" dirty="0" err="1">
                <a:solidFill>
                  <a:srgbClr val="121212"/>
                </a:solidFill>
                <a:latin typeface="-apple-system"/>
              </a:rPr>
              <a:t>DiffuseLight</a:t>
            </a:r>
            <a:r>
              <a:rPr lang="en" altLang="zh-CN" sz="2800" dirty="0">
                <a:solidFill>
                  <a:srgbClr val="121212"/>
                </a:solidFill>
                <a:latin typeface="-apple-system"/>
              </a:rPr>
              <a:t>=</a:t>
            </a:r>
            <a:r>
              <a:rPr lang="en" altLang="zh-CN" sz="2800" dirty="0" err="1">
                <a:solidFill>
                  <a:srgbClr val="121212"/>
                </a:solidFill>
                <a:latin typeface="-apple-system"/>
              </a:rPr>
              <a:t>Kd</a:t>
            </a:r>
            <a:r>
              <a:rPr lang="en" altLang="zh-CN" sz="2800" dirty="0">
                <a:solidFill>
                  <a:srgbClr val="121212"/>
                </a:solidFill>
                <a:latin typeface="-apple-system"/>
              </a:rPr>
              <a:t>*I*dot(N,L)</a:t>
            </a:r>
            <a:endParaRPr lang="zh-CN" altLang="en-US" sz="2800" dirty="0"/>
          </a:p>
        </p:txBody>
      </p:sp>
      <p:sp>
        <p:nvSpPr>
          <p:cNvPr id="7" name="矩形 6">
            <a:extLst>
              <a:ext uri="{FF2B5EF4-FFF2-40B4-BE49-F238E27FC236}">
                <a16:creationId xmlns:a16="http://schemas.microsoft.com/office/drawing/2014/main" id="{D7E7B187-D13F-004A-B775-6AC501022ACA}"/>
              </a:ext>
            </a:extLst>
          </p:cNvPr>
          <p:cNvSpPr/>
          <p:nvPr/>
        </p:nvSpPr>
        <p:spPr>
          <a:xfrm>
            <a:off x="3287562" y="4763617"/>
            <a:ext cx="2223942" cy="523220"/>
          </a:xfrm>
          <a:prstGeom prst="rect">
            <a:avLst/>
          </a:prstGeom>
        </p:spPr>
        <p:txBody>
          <a:bodyPr wrap="none">
            <a:spAutoFit/>
          </a:bodyPr>
          <a:lstStyle/>
          <a:p>
            <a:r>
              <a:rPr lang="en" altLang="zh-CN" sz="2800" dirty="0"/>
              <a:t>cos</a:t>
            </a:r>
            <a:r>
              <a:rPr lang="el-GR" altLang="zh-CN" sz="2800" dirty="0"/>
              <a:t>θ=</a:t>
            </a:r>
            <a:r>
              <a:rPr lang="en" altLang="zh-CN" sz="2800" dirty="0"/>
              <a:t>dot(N,L)</a:t>
            </a:r>
            <a:endParaRPr lang="zh-CN" altLang="en-US" sz="2800" dirty="0"/>
          </a:p>
        </p:txBody>
      </p:sp>
      <p:sp>
        <p:nvSpPr>
          <p:cNvPr id="8" name="矩形 7">
            <a:extLst>
              <a:ext uri="{FF2B5EF4-FFF2-40B4-BE49-F238E27FC236}">
                <a16:creationId xmlns:a16="http://schemas.microsoft.com/office/drawing/2014/main" id="{B062CD8A-1E70-604F-9481-AA761C66C13D}"/>
              </a:ext>
            </a:extLst>
          </p:cNvPr>
          <p:cNvSpPr/>
          <p:nvPr/>
        </p:nvSpPr>
        <p:spPr>
          <a:xfrm>
            <a:off x="609600" y="1736768"/>
            <a:ext cx="7487020" cy="2246769"/>
          </a:xfrm>
          <a:prstGeom prst="rect">
            <a:avLst/>
          </a:prstGeom>
        </p:spPr>
        <p:txBody>
          <a:bodyPr wrap="square">
            <a:spAutoFit/>
          </a:bodyPr>
          <a:lstStyle/>
          <a:p>
            <a:r>
              <a:rPr lang="en-US" altLang="zh-CN" sz="2000" dirty="0"/>
              <a:t>-</a:t>
            </a:r>
            <a:r>
              <a:rPr lang="zh-CN" altLang="en-US" sz="2000" dirty="0"/>
              <a:t>在光学中通常使用辐射度来量化光</a:t>
            </a:r>
            <a:endParaRPr lang="en-US" altLang="zh-CN" sz="2000" dirty="0"/>
          </a:p>
          <a:p>
            <a:r>
              <a:rPr lang="en-US" altLang="zh-CN" sz="2000" dirty="0"/>
              <a:t>-</a:t>
            </a:r>
            <a:r>
              <a:rPr lang="zh-CN" altLang="en-US" sz="2000" dirty="0"/>
              <a:t>其中光源每秒发出的能量为辐射通量</a:t>
            </a:r>
            <a:r>
              <a:rPr lang="en-US" altLang="zh-CN" sz="2000" dirty="0"/>
              <a:t>P</a:t>
            </a:r>
          </a:p>
          <a:p>
            <a:r>
              <a:rPr lang="en-US" altLang="zh-CN" sz="2000" dirty="0"/>
              <a:t>-</a:t>
            </a:r>
            <a:r>
              <a:rPr lang="zh-CN" altLang="en-US" sz="2000" dirty="0"/>
              <a:t>单位面积接受的光量为辐射通量密度</a:t>
            </a:r>
            <a:r>
              <a:rPr lang="en-US" altLang="zh-CN" sz="2000" dirty="0"/>
              <a:t>P/A</a:t>
            </a:r>
          </a:p>
          <a:p>
            <a:r>
              <a:rPr lang="en-US" altLang="zh-CN" sz="2000" dirty="0"/>
              <a:t>-</a:t>
            </a:r>
            <a:r>
              <a:rPr lang="zh-CN" altLang="en-US" sz="2000" dirty="0"/>
              <a:t>当光源垂直照射的单位面积的辐射度为</a:t>
            </a:r>
            <a:r>
              <a:rPr lang="en-US" altLang="zh-CN" sz="2000" dirty="0"/>
              <a:t>E1=P/A1</a:t>
            </a:r>
          </a:p>
          <a:p>
            <a:r>
              <a:rPr lang="en-US" altLang="zh-CN" sz="2000" dirty="0"/>
              <a:t>-</a:t>
            </a:r>
            <a:r>
              <a:rPr lang="zh-CN" altLang="en-US" sz="2000" dirty="0"/>
              <a:t>将光束以某个角度照射到更大的平面上的辐射度为</a:t>
            </a:r>
            <a:r>
              <a:rPr lang="en-US" altLang="zh-CN" sz="2000" dirty="0"/>
              <a:t>E2=P/A2</a:t>
            </a:r>
          </a:p>
          <a:p>
            <a:r>
              <a:rPr lang="zh-CN" altLang="en-US" sz="2000" dirty="0"/>
              <a:t>  </a:t>
            </a:r>
            <a:r>
              <a:rPr lang="en-US" altLang="zh-CN" sz="2000" dirty="0"/>
              <a:t>A1</a:t>
            </a:r>
            <a:r>
              <a:rPr lang="zh-CN" altLang="en-US" sz="2000" dirty="0"/>
              <a:t>与</a:t>
            </a:r>
            <a:r>
              <a:rPr lang="en-US" altLang="zh-CN" sz="2000" dirty="0"/>
              <a:t>A2</a:t>
            </a:r>
            <a:r>
              <a:rPr lang="zh-CN" altLang="en-US" sz="2000" dirty="0"/>
              <a:t>的关系为</a:t>
            </a:r>
            <a:r>
              <a:rPr lang="en-US" altLang="zh-CN" sz="2000" dirty="0"/>
              <a:t>A1=A2</a:t>
            </a:r>
            <a:r>
              <a:rPr lang="zh-CN" altLang="en-US" sz="2000" dirty="0"/>
              <a:t> </a:t>
            </a:r>
            <a:r>
              <a:rPr lang="en-US" altLang="zh-CN" sz="2000" dirty="0"/>
              <a:t>cos</a:t>
            </a:r>
            <a:r>
              <a:rPr lang="el-GR" altLang="zh-CN" sz="2000" dirty="0"/>
              <a:t>θ</a:t>
            </a:r>
            <a:endParaRPr lang="en-US" altLang="zh-CN" sz="2000" dirty="0"/>
          </a:p>
          <a:p>
            <a:r>
              <a:rPr lang="zh-CN" altLang="en-US" sz="2000" dirty="0"/>
              <a:t>           </a:t>
            </a:r>
            <a:r>
              <a:rPr lang="el-GR" altLang="zh-CN" sz="2000" dirty="0"/>
              <a:t>E2</a:t>
            </a:r>
            <a:r>
              <a:rPr lang="en-US" altLang="zh-CN" sz="2000" dirty="0"/>
              <a:t>= P/A2= P cos</a:t>
            </a:r>
            <a:r>
              <a:rPr lang="el-GR" altLang="zh-CN" sz="2000" dirty="0"/>
              <a:t>θ </a:t>
            </a:r>
            <a:r>
              <a:rPr lang="en-US" altLang="zh-CN" sz="2000" dirty="0"/>
              <a:t>/A1</a:t>
            </a:r>
            <a:r>
              <a:rPr lang="zh-CN" altLang="en-US" sz="2000" dirty="0"/>
              <a:t> </a:t>
            </a:r>
            <a:r>
              <a:rPr lang="en-US" altLang="zh-CN" sz="2000" dirty="0"/>
              <a:t>=E1 cos</a:t>
            </a:r>
            <a:r>
              <a:rPr lang="el-GR" altLang="zh-CN" sz="2000" dirty="0"/>
              <a:t>θ </a:t>
            </a:r>
            <a:endParaRPr lang="zh-CN" altLang="en-US" sz="2000" dirty="0"/>
          </a:p>
        </p:txBody>
      </p:sp>
      <p:sp>
        <p:nvSpPr>
          <p:cNvPr id="9" name="矩形 8">
            <a:extLst>
              <a:ext uri="{FF2B5EF4-FFF2-40B4-BE49-F238E27FC236}">
                <a16:creationId xmlns:a16="http://schemas.microsoft.com/office/drawing/2014/main" id="{18D73765-0C18-D74B-86A1-6029110202CC}"/>
              </a:ext>
            </a:extLst>
          </p:cNvPr>
          <p:cNvSpPr/>
          <p:nvPr/>
        </p:nvSpPr>
        <p:spPr>
          <a:xfrm>
            <a:off x="287382" y="6066346"/>
            <a:ext cx="6000361" cy="400110"/>
          </a:xfrm>
          <a:prstGeom prst="rect">
            <a:avLst/>
          </a:prstGeom>
        </p:spPr>
        <p:txBody>
          <a:bodyPr wrap="none">
            <a:spAutoFit/>
          </a:bodyPr>
          <a:lstStyle/>
          <a:p>
            <a:r>
              <a:rPr lang="en" altLang="zh-CN" sz="2000" dirty="0"/>
              <a:t>(L</a:t>
            </a:r>
            <a:r>
              <a:rPr lang="zh-CN" altLang="en-US" sz="2000" dirty="0"/>
              <a:t>为入射光线的反向量，</a:t>
            </a:r>
            <a:r>
              <a:rPr lang="en" altLang="zh-CN" sz="2000" dirty="0"/>
              <a:t>N</a:t>
            </a:r>
            <a:r>
              <a:rPr lang="zh-CN" altLang="en-US" sz="2000" dirty="0"/>
              <a:t>为当前表面的法向量方向</a:t>
            </a:r>
            <a:r>
              <a:rPr lang="en-US" altLang="zh-CN" sz="2000" dirty="0"/>
              <a:t>)</a:t>
            </a:r>
            <a:endParaRPr lang="zh-CN" altLang="en-US" sz="2000" dirty="0"/>
          </a:p>
        </p:txBody>
      </p:sp>
    </p:spTree>
    <p:extLst>
      <p:ext uri="{BB962C8B-B14F-4D97-AF65-F5344CB8AC3E}">
        <p14:creationId xmlns:p14="http://schemas.microsoft.com/office/powerpoint/2010/main" val="2291129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16DC35-2677-314B-B5D6-362911FE80CE}"/>
              </a:ext>
            </a:extLst>
          </p:cNvPr>
          <p:cNvSpPr>
            <a:spLocks noGrp="1"/>
          </p:cNvSpPr>
          <p:nvPr>
            <p:ph type="title"/>
          </p:nvPr>
        </p:nvSpPr>
        <p:spPr/>
        <p:txBody>
          <a:bodyPr/>
          <a:lstStyle/>
          <a:p>
            <a:r>
              <a:rPr kumimoji="1" lang="zh-CN" altLang="en-US" dirty="0"/>
              <a:t>图像形成历史</a:t>
            </a:r>
          </a:p>
        </p:txBody>
      </p:sp>
      <p:sp>
        <p:nvSpPr>
          <p:cNvPr id="3" name="内容占位符 2">
            <a:extLst>
              <a:ext uri="{FF2B5EF4-FFF2-40B4-BE49-F238E27FC236}">
                <a16:creationId xmlns:a16="http://schemas.microsoft.com/office/drawing/2014/main" id="{86011F01-D303-A948-A037-52B6B10CDE04}"/>
              </a:ext>
            </a:extLst>
          </p:cNvPr>
          <p:cNvSpPr>
            <a:spLocks noGrp="1"/>
          </p:cNvSpPr>
          <p:nvPr>
            <p:ph idx="1"/>
          </p:nvPr>
        </p:nvSpPr>
        <p:spPr/>
        <p:txBody>
          <a:bodyPr/>
          <a:lstStyle/>
          <a:p>
            <a:r>
              <a:rPr lang="zh-CN" altLang="en-US" dirty="0"/>
              <a:t>涅普斯（</a:t>
            </a:r>
            <a:r>
              <a:rPr lang="en-US" altLang="zh-CN" dirty="0"/>
              <a:t>1822</a:t>
            </a:r>
            <a:r>
              <a:rPr lang="zh-CN" altLang="en-US" dirty="0"/>
              <a:t>）</a:t>
            </a:r>
            <a:endParaRPr lang="en-US" altLang="zh-CN" dirty="0"/>
          </a:p>
          <a:p>
            <a:pPr marL="0" indent="0">
              <a:buNone/>
            </a:pPr>
            <a:r>
              <a:rPr kumimoji="1" lang="zh-CN" altLang="en-US" dirty="0"/>
              <a:t>    第一张照片</a:t>
            </a:r>
          </a:p>
        </p:txBody>
      </p:sp>
      <p:pic>
        <p:nvPicPr>
          <p:cNvPr id="4" name="图片 3">
            <a:extLst>
              <a:ext uri="{FF2B5EF4-FFF2-40B4-BE49-F238E27FC236}">
                <a16:creationId xmlns:a16="http://schemas.microsoft.com/office/drawing/2014/main" id="{8868A43F-A455-F041-9589-096FCF72BD12}"/>
              </a:ext>
            </a:extLst>
          </p:cNvPr>
          <p:cNvPicPr>
            <a:picLocks noChangeAspect="1"/>
          </p:cNvPicPr>
          <p:nvPr/>
        </p:nvPicPr>
        <p:blipFill>
          <a:blip r:embed="rId3"/>
          <a:stretch>
            <a:fillRect/>
          </a:stretch>
        </p:blipFill>
        <p:spPr>
          <a:xfrm>
            <a:off x="3745104" y="2438400"/>
            <a:ext cx="4914900" cy="3060700"/>
          </a:xfrm>
          <a:prstGeom prst="rect">
            <a:avLst/>
          </a:prstGeom>
        </p:spPr>
      </p:pic>
    </p:spTree>
    <p:extLst>
      <p:ext uri="{BB962C8B-B14F-4D97-AF65-F5344CB8AC3E}">
        <p14:creationId xmlns:p14="http://schemas.microsoft.com/office/powerpoint/2010/main" val="15423555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A4087-4A5D-5B47-9186-70C2E73D09E5}"/>
              </a:ext>
            </a:extLst>
          </p:cNvPr>
          <p:cNvSpPr>
            <a:spLocks noGrp="1"/>
          </p:cNvSpPr>
          <p:nvPr>
            <p:ph type="title"/>
          </p:nvPr>
        </p:nvSpPr>
        <p:spPr/>
        <p:txBody>
          <a:bodyPr/>
          <a:lstStyle/>
          <a:p>
            <a:r>
              <a:rPr kumimoji="1" lang="en-US" altLang="zh-CN" dirty="0"/>
              <a:t>2.4</a:t>
            </a:r>
            <a:r>
              <a:rPr kumimoji="1" lang="zh-CN" altLang="en-US" dirty="0"/>
              <a:t>光照模型</a:t>
            </a:r>
          </a:p>
        </p:txBody>
      </p:sp>
      <p:sp>
        <p:nvSpPr>
          <p:cNvPr id="3" name="内容占位符 2">
            <a:extLst>
              <a:ext uri="{FF2B5EF4-FFF2-40B4-BE49-F238E27FC236}">
                <a16:creationId xmlns:a16="http://schemas.microsoft.com/office/drawing/2014/main" id="{FCBB2D5F-10D4-E24D-8B70-ACE42170A675}"/>
              </a:ext>
            </a:extLst>
          </p:cNvPr>
          <p:cNvSpPr>
            <a:spLocks noGrp="1"/>
          </p:cNvSpPr>
          <p:nvPr>
            <p:ph idx="1"/>
          </p:nvPr>
        </p:nvSpPr>
        <p:spPr/>
        <p:txBody>
          <a:bodyPr/>
          <a:lstStyle/>
          <a:p>
            <a:r>
              <a:rPr kumimoji="1" lang="en-US" altLang="zh-CN" dirty="0" err="1"/>
              <a:t>Phong</a:t>
            </a:r>
            <a:r>
              <a:rPr kumimoji="1" lang="zh-CN" altLang="en-US" dirty="0"/>
              <a:t>光照模型</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pPr marL="0" indent="0">
              <a:buNone/>
            </a:pPr>
            <a:r>
              <a:rPr lang="zh-CN" altLang="en-US" dirty="0"/>
              <a:t>      漫反射</a:t>
            </a:r>
            <a:r>
              <a:rPr lang="en-US" altLang="zh-CN" dirty="0"/>
              <a:t>+</a:t>
            </a:r>
            <a:r>
              <a:rPr lang="zh-CN" altLang="en-US" dirty="0"/>
              <a:t>镜面反射</a:t>
            </a:r>
            <a:r>
              <a:rPr lang="en-US" altLang="zh-CN" dirty="0"/>
              <a:t>+</a:t>
            </a:r>
            <a:r>
              <a:rPr lang="zh-CN" altLang="en-US" dirty="0"/>
              <a:t>环境影响</a:t>
            </a:r>
            <a:endParaRPr kumimoji="1" lang="zh-CN" altLang="en-US" dirty="0"/>
          </a:p>
        </p:txBody>
      </p:sp>
      <p:pic>
        <p:nvPicPr>
          <p:cNvPr id="4" name="图片 3">
            <a:extLst>
              <a:ext uri="{FF2B5EF4-FFF2-40B4-BE49-F238E27FC236}">
                <a16:creationId xmlns:a16="http://schemas.microsoft.com/office/drawing/2014/main" id="{073DD176-6C61-0748-ADBE-9151B86775D4}"/>
              </a:ext>
            </a:extLst>
          </p:cNvPr>
          <p:cNvPicPr>
            <a:picLocks noChangeAspect="1"/>
          </p:cNvPicPr>
          <p:nvPr/>
        </p:nvPicPr>
        <p:blipFill>
          <a:blip r:embed="rId3"/>
          <a:stretch>
            <a:fillRect/>
          </a:stretch>
        </p:blipFill>
        <p:spPr>
          <a:xfrm>
            <a:off x="537449" y="2362199"/>
            <a:ext cx="5138320" cy="2362200"/>
          </a:xfrm>
          <a:prstGeom prst="rect">
            <a:avLst/>
          </a:prstGeom>
        </p:spPr>
      </p:pic>
      <p:pic>
        <p:nvPicPr>
          <p:cNvPr id="5" name="Picture 2">
            <a:extLst>
              <a:ext uri="{FF2B5EF4-FFF2-40B4-BE49-F238E27FC236}">
                <a16:creationId xmlns:a16="http://schemas.microsoft.com/office/drawing/2014/main" id="{4AD3D966-3399-EC43-9EFF-2C09F9CAD2A5}"/>
              </a:ext>
            </a:extLst>
          </p:cNvPr>
          <p:cNvPicPr>
            <a:picLocks noChangeAspect="1" noChangeArrowheads="1"/>
          </p:cNvPicPr>
          <p:nvPr/>
        </p:nvPicPr>
        <p:blipFill>
          <a:blip r:embed="rId4" cstate="print"/>
          <a:srcRect/>
          <a:stretch>
            <a:fillRect/>
          </a:stretch>
        </p:blipFill>
        <p:spPr bwMode="auto">
          <a:xfrm>
            <a:off x="5943600" y="2362199"/>
            <a:ext cx="2991437" cy="2371998"/>
          </a:xfrm>
          <a:prstGeom prst="rect">
            <a:avLst/>
          </a:prstGeom>
          <a:noFill/>
          <a:ln w="9525">
            <a:noFill/>
            <a:miter lim="800000"/>
            <a:headEnd/>
            <a:tailEnd/>
          </a:ln>
        </p:spPr>
      </p:pic>
      <p:sp>
        <p:nvSpPr>
          <p:cNvPr id="6" name="矩形 5">
            <a:extLst>
              <a:ext uri="{FF2B5EF4-FFF2-40B4-BE49-F238E27FC236}">
                <a16:creationId xmlns:a16="http://schemas.microsoft.com/office/drawing/2014/main" id="{99DDF49B-C775-BA49-BFBE-E4874B5E57BE}"/>
              </a:ext>
            </a:extLst>
          </p:cNvPr>
          <p:cNvSpPr/>
          <p:nvPr/>
        </p:nvSpPr>
        <p:spPr>
          <a:xfrm>
            <a:off x="6705600" y="1992867"/>
            <a:ext cx="1107996" cy="369332"/>
          </a:xfrm>
          <a:prstGeom prst="rect">
            <a:avLst/>
          </a:prstGeom>
        </p:spPr>
        <p:txBody>
          <a:bodyPr wrap="none">
            <a:spAutoFit/>
          </a:bodyPr>
          <a:lstStyle/>
          <a:p>
            <a:r>
              <a:rPr kumimoji="1" lang="zh-CN" altLang="en-US" dirty="0"/>
              <a:t>镜面反射</a:t>
            </a:r>
          </a:p>
        </p:txBody>
      </p:sp>
    </p:spTree>
    <p:extLst>
      <p:ext uri="{BB962C8B-B14F-4D97-AF65-F5344CB8AC3E}">
        <p14:creationId xmlns:p14="http://schemas.microsoft.com/office/powerpoint/2010/main" val="12868073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本章内容</a:t>
            </a:r>
            <a:endParaRPr lang="en-US" dirty="0"/>
          </a:p>
        </p:txBody>
      </p:sp>
      <p:sp>
        <p:nvSpPr>
          <p:cNvPr id="3" name="Content Placeholder 2"/>
          <p:cNvSpPr>
            <a:spLocks noGrp="1"/>
          </p:cNvSpPr>
          <p:nvPr>
            <p:ph idx="1"/>
          </p:nvPr>
        </p:nvSpPr>
        <p:spPr/>
        <p:txBody>
          <a:bodyPr/>
          <a:lstStyle/>
          <a:p>
            <a:r>
              <a:rPr lang="en-US" altLang="zh-CN" dirty="0"/>
              <a:t>2.1.</a:t>
            </a:r>
            <a:r>
              <a:rPr lang="zh-CN" altLang="en-US" dirty="0"/>
              <a:t>针孔相机</a:t>
            </a:r>
            <a:endParaRPr lang="en-US" altLang="zh-CN" dirty="0"/>
          </a:p>
          <a:p>
            <a:r>
              <a:rPr lang="en-US" altLang="zh-CN" dirty="0"/>
              <a:t>2.2.</a:t>
            </a:r>
            <a:r>
              <a:rPr lang="zh-CN" altLang="en-US" dirty="0"/>
              <a:t>透镜</a:t>
            </a:r>
            <a:endParaRPr lang="en-US" dirty="0"/>
          </a:p>
          <a:p>
            <a:r>
              <a:rPr lang="en-US" altLang="zh-CN" dirty="0"/>
              <a:t>2.3.</a:t>
            </a:r>
            <a:r>
              <a:rPr lang="zh-CN" altLang="en-US" dirty="0"/>
              <a:t>几何模型</a:t>
            </a:r>
            <a:endParaRPr lang="en-US" altLang="zh-CN" dirty="0"/>
          </a:p>
          <a:p>
            <a:r>
              <a:rPr lang="en-US" altLang="zh-CN" dirty="0"/>
              <a:t>2.4.</a:t>
            </a:r>
            <a:r>
              <a:rPr lang="zh-CN" altLang="en-US" dirty="0"/>
              <a:t>光照模型</a:t>
            </a:r>
            <a:endParaRPr lang="en-US" altLang="zh-CN" dirty="0"/>
          </a:p>
          <a:p>
            <a:r>
              <a:rPr lang="en-US" altLang="zh-CN" dirty="0">
                <a:solidFill>
                  <a:srgbClr val="00B050"/>
                </a:solidFill>
              </a:rPr>
              <a:t>2.5.</a:t>
            </a:r>
            <a:r>
              <a:rPr lang="zh-CN" altLang="en-US" dirty="0">
                <a:solidFill>
                  <a:srgbClr val="00B050"/>
                </a:solidFill>
              </a:rPr>
              <a:t>感光元件</a:t>
            </a:r>
            <a:endParaRPr lang="en-US" altLang="zh-CN" dirty="0">
              <a:solidFill>
                <a:srgbClr val="00B050"/>
              </a:solidFill>
            </a:endParaRPr>
          </a:p>
          <a:p>
            <a:r>
              <a:rPr lang="en-US" altLang="zh-CN" dirty="0"/>
              <a:t>2.6.</a:t>
            </a:r>
            <a:r>
              <a:rPr lang="zh-CN" altLang="en-US" dirty="0"/>
              <a:t>颜色空间</a:t>
            </a:r>
            <a:endParaRPr lang="en-US" altLang="zh-CN" dirty="0"/>
          </a:p>
          <a:p>
            <a:r>
              <a:rPr lang="en-US" altLang="zh-CN" dirty="0"/>
              <a:t>2.7.</a:t>
            </a:r>
            <a:r>
              <a:rPr lang="zh-CN" altLang="en-US" dirty="0"/>
              <a:t>相机标定</a:t>
            </a:r>
            <a:endParaRPr lang="en-US" altLang="zh-CN" dirty="0"/>
          </a:p>
          <a:p>
            <a:pPr marL="0" indent="0">
              <a:buNone/>
            </a:pPr>
            <a:endParaRPr lang="en-US" altLang="zh-CN" dirty="0"/>
          </a:p>
        </p:txBody>
      </p:sp>
    </p:spTree>
    <p:extLst>
      <p:ext uri="{BB962C8B-B14F-4D97-AF65-F5344CB8AC3E}">
        <p14:creationId xmlns:p14="http://schemas.microsoft.com/office/powerpoint/2010/main" val="36254532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EFCCD9-43DC-7846-93F4-F655804C8D4C}"/>
              </a:ext>
            </a:extLst>
          </p:cNvPr>
          <p:cNvSpPr>
            <a:spLocks noGrp="1"/>
          </p:cNvSpPr>
          <p:nvPr>
            <p:ph type="title"/>
          </p:nvPr>
        </p:nvSpPr>
        <p:spPr/>
        <p:txBody>
          <a:bodyPr/>
          <a:lstStyle/>
          <a:p>
            <a:r>
              <a:rPr kumimoji="1" lang="zh-CN" altLang="en-US" dirty="0"/>
              <a:t>感光芯片</a:t>
            </a:r>
          </a:p>
        </p:txBody>
      </p:sp>
      <p:sp>
        <p:nvSpPr>
          <p:cNvPr id="3" name="内容占位符 2">
            <a:extLst>
              <a:ext uri="{FF2B5EF4-FFF2-40B4-BE49-F238E27FC236}">
                <a16:creationId xmlns:a16="http://schemas.microsoft.com/office/drawing/2014/main" id="{81BB045B-2772-D24D-BB47-1D4CB1DB6CCB}"/>
              </a:ext>
            </a:extLst>
          </p:cNvPr>
          <p:cNvSpPr>
            <a:spLocks noGrp="1"/>
          </p:cNvSpPr>
          <p:nvPr>
            <p:ph idx="1"/>
          </p:nvPr>
        </p:nvSpPr>
        <p:spPr/>
        <p:txBody>
          <a:bodyPr/>
          <a:lstStyle/>
          <a:p>
            <a:r>
              <a:rPr kumimoji="1" lang="zh-CN" altLang="en-US" dirty="0"/>
              <a:t>胶片</a:t>
            </a:r>
            <a:r>
              <a:rPr lang="en-US" altLang="zh-CN" dirty="0">
                <a:sym typeface="Wingdings" pitchFamily="2" charset="2"/>
              </a:rPr>
              <a:t></a:t>
            </a:r>
            <a:r>
              <a:rPr lang="en-US" altLang="zh-CN" dirty="0"/>
              <a:t> </a:t>
            </a:r>
            <a:r>
              <a:rPr lang="zh-CN" altLang="en-US" dirty="0"/>
              <a:t>传感矩阵</a:t>
            </a:r>
            <a:endParaRPr kumimoji="1" lang="zh-CN" altLang="en-US" dirty="0"/>
          </a:p>
        </p:txBody>
      </p:sp>
      <p:pic>
        <p:nvPicPr>
          <p:cNvPr id="4" name="Picture 6">
            <a:extLst>
              <a:ext uri="{FF2B5EF4-FFF2-40B4-BE49-F238E27FC236}">
                <a16:creationId xmlns:a16="http://schemas.microsoft.com/office/drawing/2014/main" id="{D3045515-9A9E-5149-90A6-769A36A11CAF}"/>
              </a:ext>
            </a:extLst>
          </p:cNvPr>
          <p:cNvPicPr>
            <a:picLocks noChangeAspect="1" noChangeArrowheads="1"/>
          </p:cNvPicPr>
          <p:nvPr/>
        </p:nvPicPr>
        <p:blipFill>
          <a:blip r:embed="rId3" cstate="print"/>
          <a:srcRect/>
          <a:stretch>
            <a:fillRect/>
          </a:stretch>
        </p:blipFill>
        <p:spPr bwMode="auto">
          <a:xfrm>
            <a:off x="6377405" y="1524000"/>
            <a:ext cx="2590800" cy="1727200"/>
          </a:xfrm>
          <a:prstGeom prst="rect">
            <a:avLst/>
          </a:prstGeom>
          <a:noFill/>
          <a:ln w="9525">
            <a:noFill/>
            <a:miter lim="800000"/>
            <a:headEnd/>
            <a:tailEnd/>
          </a:ln>
        </p:spPr>
      </p:pic>
      <p:pic>
        <p:nvPicPr>
          <p:cNvPr id="5" name="Picture 2">
            <a:extLst>
              <a:ext uri="{FF2B5EF4-FFF2-40B4-BE49-F238E27FC236}">
                <a16:creationId xmlns:a16="http://schemas.microsoft.com/office/drawing/2014/main" id="{1B8C9D8F-19BA-5141-8B4B-5E9A75536586}"/>
              </a:ext>
            </a:extLst>
          </p:cNvPr>
          <p:cNvPicPr>
            <a:picLocks noChangeAspect="1" noChangeArrowheads="1"/>
          </p:cNvPicPr>
          <p:nvPr/>
        </p:nvPicPr>
        <p:blipFill>
          <a:blip r:embed="rId4" cstate="print"/>
          <a:srcRect/>
          <a:stretch>
            <a:fillRect/>
          </a:stretch>
        </p:blipFill>
        <p:spPr bwMode="auto">
          <a:xfrm>
            <a:off x="520799" y="2418170"/>
            <a:ext cx="5758174" cy="3779839"/>
          </a:xfrm>
          <a:prstGeom prst="rect">
            <a:avLst/>
          </a:prstGeom>
          <a:noFill/>
          <a:ln w="9525">
            <a:noFill/>
            <a:miter lim="800000"/>
            <a:headEnd/>
            <a:tailEnd/>
          </a:ln>
        </p:spPr>
      </p:pic>
    </p:spTree>
    <p:extLst>
      <p:ext uri="{BB962C8B-B14F-4D97-AF65-F5344CB8AC3E}">
        <p14:creationId xmlns:p14="http://schemas.microsoft.com/office/powerpoint/2010/main" val="6183182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A6E63-CABC-024C-9FA3-A8EC2FF71779}"/>
              </a:ext>
            </a:extLst>
          </p:cNvPr>
          <p:cNvSpPr>
            <a:spLocks noGrp="1"/>
          </p:cNvSpPr>
          <p:nvPr>
            <p:ph type="title"/>
          </p:nvPr>
        </p:nvSpPr>
        <p:spPr/>
        <p:txBody>
          <a:bodyPr/>
          <a:lstStyle/>
          <a:p>
            <a:r>
              <a:rPr kumimoji="1" lang="zh-CN" altLang="en-US" dirty="0"/>
              <a:t>数字图像</a:t>
            </a:r>
          </a:p>
        </p:txBody>
      </p:sp>
      <p:sp>
        <p:nvSpPr>
          <p:cNvPr id="3" name="内容占位符 2">
            <a:extLst>
              <a:ext uri="{FF2B5EF4-FFF2-40B4-BE49-F238E27FC236}">
                <a16:creationId xmlns:a16="http://schemas.microsoft.com/office/drawing/2014/main" id="{F025AE5C-8122-9148-BC7F-B47384C20654}"/>
              </a:ext>
            </a:extLst>
          </p:cNvPr>
          <p:cNvSpPr>
            <a:spLocks noGrp="1"/>
          </p:cNvSpPr>
          <p:nvPr>
            <p:ph idx="1"/>
          </p:nvPr>
        </p:nvSpPr>
        <p:spPr/>
        <p:txBody>
          <a:bodyPr/>
          <a:lstStyle/>
          <a:p>
            <a:endParaRPr kumimoji="1" lang="zh-CN" altLang="en-US"/>
          </a:p>
        </p:txBody>
      </p:sp>
      <p:pic>
        <p:nvPicPr>
          <p:cNvPr id="5" name="Picture 2">
            <a:extLst>
              <a:ext uri="{FF2B5EF4-FFF2-40B4-BE49-F238E27FC236}">
                <a16:creationId xmlns:a16="http://schemas.microsoft.com/office/drawing/2014/main" id="{A3456C54-8F4F-AA4D-ABF7-54EE1FB04095}"/>
              </a:ext>
            </a:extLst>
          </p:cNvPr>
          <p:cNvPicPr>
            <a:picLocks noChangeAspect="1" noChangeArrowheads="1"/>
          </p:cNvPicPr>
          <p:nvPr/>
        </p:nvPicPr>
        <p:blipFill>
          <a:blip r:embed="rId3" cstate="print"/>
          <a:srcRect l="12329" r="9589"/>
          <a:stretch>
            <a:fillRect/>
          </a:stretch>
        </p:blipFill>
        <p:spPr bwMode="auto">
          <a:xfrm>
            <a:off x="423682" y="1339849"/>
            <a:ext cx="8263118" cy="5046663"/>
          </a:xfrm>
          <a:prstGeom prst="rect">
            <a:avLst/>
          </a:prstGeom>
          <a:noFill/>
          <a:ln w="9525">
            <a:noFill/>
            <a:miter lim="800000"/>
            <a:headEnd/>
            <a:tailEnd/>
          </a:ln>
        </p:spPr>
      </p:pic>
    </p:spTree>
    <p:extLst>
      <p:ext uri="{BB962C8B-B14F-4D97-AF65-F5344CB8AC3E}">
        <p14:creationId xmlns:p14="http://schemas.microsoft.com/office/powerpoint/2010/main" val="42455519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457200" y="44450"/>
            <a:ext cx="8229600" cy="1143000"/>
          </a:xfrm>
        </p:spPr>
        <p:txBody>
          <a:bodyPr/>
          <a:lstStyle/>
          <a:p>
            <a:r>
              <a:rPr kumimoji="1" lang="zh-CN" altLang="en-US" dirty="0"/>
              <a:t>数字图像</a:t>
            </a:r>
            <a:endParaRPr lang="en-US" dirty="0"/>
          </a:p>
        </p:txBody>
      </p:sp>
      <p:sp>
        <p:nvSpPr>
          <p:cNvPr id="51203" name="Rectangle 3"/>
          <p:cNvSpPr>
            <a:spLocks noGrp="1" noChangeArrowheads="1"/>
          </p:cNvSpPr>
          <p:nvPr>
            <p:ph type="body" sz="half" idx="1"/>
          </p:nvPr>
        </p:nvSpPr>
        <p:spPr>
          <a:xfrm>
            <a:off x="457200" y="1233488"/>
            <a:ext cx="4038600" cy="4525962"/>
          </a:xfrm>
        </p:spPr>
        <p:txBody>
          <a:bodyPr/>
          <a:lstStyle/>
          <a:p>
            <a:pPr marL="0" indent="0" eaLnBrk="1" hangingPunct="1">
              <a:buFontTx/>
              <a:buNone/>
            </a:pPr>
            <a:r>
              <a:rPr lang="zh-CN" altLang="en-US" sz="2800" dirty="0"/>
              <a:t>图像为数字矩阵</a:t>
            </a:r>
            <a:endParaRPr lang="en-US" sz="2800" dirty="0"/>
          </a:p>
        </p:txBody>
      </p:sp>
      <p:pic>
        <p:nvPicPr>
          <p:cNvPr id="51204" name="Picture 4" descr="chimpanzee"/>
          <p:cNvPicPr>
            <a:picLocks noGrp="1" noChangeAspect="1" noChangeArrowheads="1"/>
          </p:cNvPicPr>
          <p:nvPr>
            <p:ph sz="half" idx="2"/>
          </p:nvPr>
        </p:nvPicPr>
        <p:blipFill>
          <a:blip r:embed="rId3" cstate="print"/>
          <a:srcRect/>
          <a:stretch>
            <a:fillRect/>
          </a:stretch>
        </p:blipFill>
        <p:spPr>
          <a:xfrm>
            <a:off x="4648200" y="1252538"/>
            <a:ext cx="4038600" cy="4486275"/>
          </a:xfrm>
          <a:noFill/>
        </p:spPr>
      </p:pic>
      <p:grpSp>
        <p:nvGrpSpPr>
          <p:cNvPr id="2" name="Group 5"/>
          <p:cNvGrpSpPr>
            <a:grpSpLocks/>
          </p:cNvGrpSpPr>
          <p:nvPr/>
        </p:nvGrpSpPr>
        <p:grpSpPr bwMode="auto">
          <a:xfrm>
            <a:off x="1143000" y="2986088"/>
            <a:ext cx="5029200" cy="3057525"/>
            <a:chOff x="720" y="2112"/>
            <a:chExt cx="3168" cy="1926"/>
          </a:xfrm>
        </p:grpSpPr>
        <p:pic>
          <p:nvPicPr>
            <p:cNvPr id="51206" name="Picture 6" descr="chimp_zoomin"/>
            <p:cNvPicPr>
              <a:picLocks noChangeAspect="1" noChangeArrowheads="1"/>
            </p:cNvPicPr>
            <p:nvPr/>
          </p:nvPicPr>
          <p:blipFill>
            <a:blip r:embed="rId4" cstate="print"/>
            <a:srcRect/>
            <a:stretch>
              <a:fillRect/>
            </a:stretch>
          </p:blipFill>
          <p:spPr bwMode="auto">
            <a:xfrm>
              <a:off x="720" y="2160"/>
              <a:ext cx="1542" cy="1878"/>
            </a:xfrm>
            <a:prstGeom prst="rect">
              <a:avLst/>
            </a:prstGeom>
            <a:noFill/>
            <a:ln w="57150">
              <a:solidFill>
                <a:srgbClr val="FF0000"/>
              </a:solidFill>
              <a:miter lim="800000"/>
              <a:headEnd/>
              <a:tailEnd/>
            </a:ln>
          </p:spPr>
        </p:pic>
        <p:sp>
          <p:nvSpPr>
            <p:cNvPr id="51207" name="Rectangle 7"/>
            <p:cNvSpPr>
              <a:spLocks noChangeArrowheads="1"/>
            </p:cNvSpPr>
            <p:nvPr/>
          </p:nvSpPr>
          <p:spPr bwMode="auto">
            <a:xfrm>
              <a:off x="3744" y="2112"/>
              <a:ext cx="144" cy="192"/>
            </a:xfrm>
            <a:prstGeom prst="rect">
              <a:avLst/>
            </a:prstGeom>
            <a:noFill/>
            <a:ln w="38100">
              <a:solidFill>
                <a:srgbClr val="FF0000"/>
              </a:solidFill>
              <a:miter lim="800000"/>
              <a:headEnd/>
              <a:tailEnd/>
            </a:ln>
          </p:spPr>
          <p:txBody>
            <a:bodyPr wrap="none" anchor="ctr"/>
            <a:lstStyle/>
            <a:p>
              <a:endParaRPr lang="en-US"/>
            </a:p>
          </p:txBody>
        </p:sp>
        <p:sp>
          <p:nvSpPr>
            <p:cNvPr id="51208" name="Line 8"/>
            <p:cNvSpPr>
              <a:spLocks noChangeShapeType="1"/>
            </p:cNvSpPr>
            <p:nvPr/>
          </p:nvSpPr>
          <p:spPr bwMode="auto">
            <a:xfrm flipH="1">
              <a:off x="2304" y="2256"/>
              <a:ext cx="1440" cy="720"/>
            </a:xfrm>
            <a:prstGeom prst="line">
              <a:avLst/>
            </a:prstGeom>
            <a:noFill/>
            <a:ln w="76200">
              <a:solidFill>
                <a:srgbClr val="FF0000"/>
              </a:solidFill>
              <a:round/>
              <a:headEnd/>
              <a:tailEnd type="triangle" w="med" len="med"/>
            </a:ln>
          </p:spPr>
          <p:txBody>
            <a:bodyPr/>
            <a:lstStyle/>
            <a:p>
              <a:endParaRPr lang="en-US"/>
            </a:p>
          </p:txBody>
        </p:sp>
      </p:grpSp>
      <p:sp>
        <p:nvSpPr>
          <p:cNvPr id="9" name="Text Box 19"/>
          <p:cNvSpPr txBox="1">
            <a:spLocks noChangeArrowheads="1"/>
          </p:cNvSpPr>
          <p:nvPr/>
        </p:nvSpPr>
        <p:spPr bwMode="auto">
          <a:xfrm>
            <a:off x="8226698" y="6581001"/>
            <a:ext cx="917302" cy="276999"/>
          </a:xfrm>
          <a:prstGeom prst="rect">
            <a:avLst/>
          </a:prstGeom>
          <a:noFill/>
          <a:ln w="9525">
            <a:noFill/>
            <a:miter lim="800000"/>
            <a:headEnd/>
            <a:tailEnd/>
          </a:ln>
        </p:spPr>
        <p:txBody>
          <a:bodyPr wrap="none">
            <a:spAutoFit/>
          </a:bodyPr>
          <a:lstStyle/>
          <a:p>
            <a:pPr eaLnBrk="0" hangingPunct="0"/>
            <a:r>
              <a:rPr lang="en-US" sz="1200" dirty="0"/>
              <a:t>K. Grauman</a:t>
            </a:r>
          </a:p>
        </p:txBody>
      </p:sp>
    </p:spTree>
    <p:extLst>
      <p:ext uri="{BB962C8B-B14F-4D97-AF65-F5344CB8AC3E}">
        <p14:creationId xmlns:p14="http://schemas.microsoft.com/office/powerpoint/2010/main" val="135532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4" descr="chimpanzee"/>
          <p:cNvPicPr>
            <a:picLocks noGrp="1" noChangeAspect="1" noChangeArrowheads="1"/>
          </p:cNvPicPr>
          <p:nvPr>
            <p:ph sz="half" idx="2"/>
          </p:nvPr>
        </p:nvPicPr>
        <p:blipFill>
          <a:blip r:embed="rId3" cstate="print"/>
          <a:srcRect/>
          <a:stretch>
            <a:fillRect/>
          </a:stretch>
        </p:blipFill>
        <p:spPr>
          <a:xfrm>
            <a:off x="4643438" y="1431925"/>
            <a:ext cx="3814762" cy="4078288"/>
          </a:xfrm>
          <a:noFill/>
        </p:spPr>
      </p:pic>
      <p:grpSp>
        <p:nvGrpSpPr>
          <p:cNvPr id="2" name="Group 5"/>
          <p:cNvGrpSpPr>
            <a:grpSpLocks/>
          </p:cNvGrpSpPr>
          <p:nvPr/>
        </p:nvGrpSpPr>
        <p:grpSpPr bwMode="auto">
          <a:xfrm>
            <a:off x="1143000" y="2786063"/>
            <a:ext cx="5029200" cy="3057525"/>
            <a:chOff x="720" y="2112"/>
            <a:chExt cx="3168" cy="1926"/>
          </a:xfrm>
        </p:grpSpPr>
        <p:pic>
          <p:nvPicPr>
            <p:cNvPr id="52246" name="Picture 6" descr="chimp_zoomin"/>
            <p:cNvPicPr>
              <a:picLocks noChangeAspect="1" noChangeArrowheads="1"/>
            </p:cNvPicPr>
            <p:nvPr/>
          </p:nvPicPr>
          <p:blipFill>
            <a:blip r:embed="rId4" cstate="print"/>
            <a:srcRect/>
            <a:stretch>
              <a:fillRect/>
            </a:stretch>
          </p:blipFill>
          <p:spPr bwMode="auto">
            <a:xfrm>
              <a:off x="720" y="2160"/>
              <a:ext cx="1542" cy="1878"/>
            </a:xfrm>
            <a:prstGeom prst="rect">
              <a:avLst/>
            </a:prstGeom>
            <a:noFill/>
            <a:ln w="57150">
              <a:solidFill>
                <a:srgbClr val="FF0000"/>
              </a:solidFill>
              <a:miter lim="800000"/>
              <a:headEnd/>
              <a:tailEnd/>
            </a:ln>
          </p:spPr>
        </p:pic>
        <p:sp>
          <p:nvSpPr>
            <p:cNvPr id="52247" name="Rectangle 7"/>
            <p:cNvSpPr>
              <a:spLocks noChangeArrowheads="1"/>
            </p:cNvSpPr>
            <p:nvPr/>
          </p:nvSpPr>
          <p:spPr bwMode="auto">
            <a:xfrm>
              <a:off x="3744" y="2112"/>
              <a:ext cx="144" cy="192"/>
            </a:xfrm>
            <a:prstGeom prst="rect">
              <a:avLst/>
            </a:prstGeom>
            <a:noFill/>
            <a:ln w="38100">
              <a:solidFill>
                <a:srgbClr val="FF0000"/>
              </a:solidFill>
              <a:miter lim="800000"/>
              <a:headEnd/>
              <a:tailEnd/>
            </a:ln>
          </p:spPr>
          <p:txBody>
            <a:bodyPr wrap="none" anchor="ctr"/>
            <a:lstStyle/>
            <a:p>
              <a:endParaRPr lang="en-US"/>
            </a:p>
          </p:txBody>
        </p:sp>
        <p:sp>
          <p:nvSpPr>
            <p:cNvPr id="52248" name="Line 8"/>
            <p:cNvSpPr>
              <a:spLocks noChangeShapeType="1"/>
            </p:cNvSpPr>
            <p:nvPr/>
          </p:nvSpPr>
          <p:spPr bwMode="auto">
            <a:xfrm flipH="1">
              <a:off x="2304" y="2256"/>
              <a:ext cx="1440" cy="720"/>
            </a:xfrm>
            <a:prstGeom prst="line">
              <a:avLst/>
            </a:prstGeom>
            <a:noFill/>
            <a:ln w="76200">
              <a:solidFill>
                <a:srgbClr val="FF0000"/>
              </a:solidFill>
              <a:round/>
              <a:headEnd/>
              <a:tailEnd type="triangle" w="med" len="med"/>
            </a:ln>
          </p:spPr>
          <p:txBody>
            <a:bodyPr/>
            <a:lstStyle/>
            <a:p>
              <a:endParaRPr lang="en-US"/>
            </a:p>
          </p:txBody>
        </p:sp>
      </p:grpSp>
      <p:grpSp>
        <p:nvGrpSpPr>
          <p:cNvPr id="3" name="Group 9"/>
          <p:cNvGrpSpPr>
            <a:grpSpLocks/>
          </p:cNvGrpSpPr>
          <p:nvPr/>
        </p:nvGrpSpPr>
        <p:grpSpPr bwMode="auto">
          <a:xfrm>
            <a:off x="76200" y="5446713"/>
            <a:ext cx="2971800" cy="844550"/>
            <a:chOff x="48" y="3788"/>
            <a:chExt cx="1872" cy="532"/>
          </a:xfrm>
        </p:grpSpPr>
        <p:sp>
          <p:nvSpPr>
            <p:cNvPr id="52243" name="Rectangle 10"/>
            <p:cNvSpPr>
              <a:spLocks noChangeArrowheads="1"/>
            </p:cNvSpPr>
            <p:nvPr/>
          </p:nvSpPr>
          <p:spPr bwMode="auto">
            <a:xfrm>
              <a:off x="768" y="3788"/>
              <a:ext cx="52" cy="52"/>
            </a:xfrm>
            <a:prstGeom prst="rect">
              <a:avLst/>
            </a:prstGeom>
            <a:noFill/>
            <a:ln w="28575">
              <a:solidFill>
                <a:srgbClr val="00FF00"/>
              </a:solidFill>
              <a:miter lim="800000"/>
              <a:headEnd/>
              <a:tailEnd/>
            </a:ln>
          </p:spPr>
          <p:txBody>
            <a:bodyPr wrap="none" anchor="ctr"/>
            <a:lstStyle/>
            <a:p>
              <a:pPr algn="ctr" eaLnBrk="0" hangingPunct="0"/>
              <a:endParaRPr lang="en-US"/>
            </a:p>
          </p:txBody>
        </p:sp>
        <p:sp>
          <p:nvSpPr>
            <p:cNvPr id="52244" name="Text Box 11"/>
            <p:cNvSpPr txBox="1">
              <a:spLocks noChangeArrowheads="1"/>
            </p:cNvSpPr>
            <p:nvPr/>
          </p:nvSpPr>
          <p:spPr bwMode="auto">
            <a:xfrm>
              <a:off x="48" y="4089"/>
              <a:ext cx="1872" cy="231"/>
            </a:xfrm>
            <a:prstGeom prst="rect">
              <a:avLst/>
            </a:prstGeom>
            <a:noFill/>
            <a:ln w="9525">
              <a:noFill/>
              <a:miter lim="800000"/>
              <a:headEnd/>
              <a:tailEnd/>
            </a:ln>
          </p:spPr>
          <p:txBody>
            <a:bodyPr>
              <a:spAutoFit/>
            </a:bodyPr>
            <a:lstStyle/>
            <a:p>
              <a:pPr eaLnBrk="0" hangingPunct="0">
                <a:spcBef>
                  <a:spcPct val="50000"/>
                </a:spcBef>
              </a:pPr>
              <a:r>
                <a:rPr lang="en-US" dirty="0" err="1"/>
                <a:t>im</a:t>
              </a:r>
              <a:r>
                <a:rPr lang="en-US" dirty="0"/>
                <a:t>[176][201] </a:t>
              </a:r>
              <a:r>
                <a:rPr lang="zh-CN" altLang="en-US" dirty="0"/>
                <a:t>灰度值 </a:t>
              </a:r>
              <a:r>
                <a:rPr lang="en-US" dirty="0"/>
                <a:t>164 </a:t>
              </a:r>
            </a:p>
          </p:txBody>
        </p:sp>
        <p:sp>
          <p:nvSpPr>
            <p:cNvPr id="52245" name="Line 12"/>
            <p:cNvSpPr>
              <a:spLocks noChangeShapeType="1"/>
            </p:cNvSpPr>
            <p:nvPr/>
          </p:nvSpPr>
          <p:spPr bwMode="auto">
            <a:xfrm flipV="1">
              <a:off x="432" y="3840"/>
              <a:ext cx="336" cy="240"/>
            </a:xfrm>
            <a:prstGeom prst="line">
              <a:avLst/>
            </a:prstGeom>
            <a:noFill/>
            <a:ln w="38100">
              <a:solidFill>
                <a:srgbClr val="00FF00"/>
              </a:solidFill>
              <a:round/>
              <a:headEnd/>
              <a:tailEnd type="triangle" w="med" len="med"/>
            </a:ln>
          </p:spPr>
          <p:txBody>
            <a:bodyPr wrap="none" anchor="ctr"/>
            <a:lstStyle/>
            <a:p>
              <a:endParaRPr lang="en-US"/>
            </a:p>
          </p:txBody>
        </p:sp>
      </p:grpSp>
      <p:grpSp>
        <p:nvGrpSpPr>
          <p:cNvPr id="4" name="Group 13"/>
          <p:cNvGrpSpPr>
            <a:grpSpLocks/>
          </p:cNvGrpSpPr>
          <p:nvPr/>
        </p:nvGrpSpPr>
        <p:grpSpPr bwMode="auto">
          <a:xfrm>
            <a:off x="3276600" y="5605463"/>
            <a:ext cx="3276600" cy="685800"/>
            <a:chOff x="2064" y="3888"/>
            <a:chExt cx="2064" cy="432"/>
          </a:xfrm>
        </p:grpSpPr>
        <p:sp>
          <p:nvSpPr>
            <p:cNvPr id="52240" name="Rectangle 14"/>
            <p:cNvSpPr>
              <a:spLocks noChangeArrowheads="1"/>
            </p:cNvSpPr>
            <p:nvPr/>
          </p:nvSpPr>
          <p:spPr bwMode="auto">
            <a:xfrm>
              <a:off x="2064" y="3888"/>
              <a:ext cx="52" cy="52"/>
            </a:xfrm>
            <a:prstGeom prst="rect">
              <a:avLst/>
            </a:prstGeom>
            <a:noFill/>
            <a:ln w="28575">
              <a:solidFill>
                <a:srgbClr val="00FF00"/>
              </a:solidFill>
              <a:miter lim="800000"/>
              <a:headEnd/>
              <a:tailEnd/>
            </a:ln>
          </p:spPr>
          <p:txBody>
            <a:bodyPr wrap="none" anchor="ctr"/>
            <a:lstStyle/>
            <a:p>
              <a:pPr algn="ctr" eaLnBrk="0" hangingPunct="0"/>
              <a:endParaRPr lang="en-US"/>
            </a:p>
          </p:txBody>
        </p:sp>
        <p:sp>
          <p:nvSpPr>
            <p:cNvPr id="52241" name="Text Box 15"/>
            <p:cNvSpPr txBox="1">
              <a:spLocks noChangeArrowheads="1"/>
            </p:cNvSpPr>
            <p:nvPr/>
          </p:nvSpPr>
          <p:spPr bwMode="auto">
            <a:xfrm>
              <a:off x="2208" y="4089"/>
              <a:ext cx="1920" cy="231"/>
            </a:xfrm>
            <a:prstGeom prst="rect">
              <a:avLst/>
            </a:prstGeom>
            <a:noFill/>
            <a:ln w="9525">
              <a:noFill/>
              <a:miter lim="800000"/>
              <a:headEnd/>
              <a:tailEnd/>
            </a:ln>
          </p:spPr>
          <p:txBody>
            <a:bodyPr>
              <a:spAutoFit/>
            </a:bodyPr>
            <a:lstStyle/>
            <a:p>
              <a:pPr eaLnBrk="0" hangingPunct="0">
                <a:spcBef>
                  <a:spcPct val="50000"/>
                </a:spcBef>
              </a:pPr>
              <a:r>
                <a:rPr lang="en-US" dirty="0" err="1"/>
                <a:t>im</a:t>
              </a:r>
              <a:r>
                <a:rPr lang="en-US" dirty="0"/>
                <a:t>[194][203] </a:t>
              </a:r>
              <a:r>
                <a:rPr lang="zh-CN" altLang="en-US" dirty="0"/>
                <a:t>灰度值 </a:t>
              </a:r>
              <a:r>
                <a:rPr lang="en-US" dirty="0"/>
                <a:t>37</a:t>
              </a:r>
            </a:p>
          </p:txBody>
        </p:sp>
        <p:sp>
          <p:nvSpPr>
            <p:cNvPr id="52242" name="Line 16"/>
            <p:cNvSpPr>
              <a:spLocks noChangeShapeType="1"/>
            </p:cNvSpPr>
            <p:nvPr/>
          </p:nvSpPr>
          <p:spPr bwMode="auto">
            <a:xfrm flipH="1" flipV="1">
              <a:off x="2160" y="3936"/>
              <a:ext cx="336" cy="192"/>
            </a:xfrm>
            <a:prstGeom prst="line">
              <a:avLst/>
            </a:prstGeom>
            <a:noFill/>
            <a:ln w="38100">
              <a:solidFill>
                <a:srgbClr val="00FF00"/>
              </a:solidFill>
              <a:round/>
              <a:headEnd/>
              <a:tailEnd type="triangle" w="med" len="med"/>
            </a:ln>
          </p:spPr>
          <p:txBody>
            <a:bodyPr wrap="none" anchor="ctr"/>
            <a:lstStyle/>
            <a:p>
              <a:endParaRPr lang="en-US"/>
            </a:p>
          </p:txBody>
        </p:sp>
      </p:grpSp>
      <p:grpSp>
        <p:nvGrpSpPr>
          <p:cNvPr id="5" name="Group 17"/>
          <p:cNvGrpSpPr>
            <a:grpSpLocks/>
          </p:cNvGrpSpPr>
          <p:nvPr/>
        </p:nvGrpSpPr>
        <p:grpSpPr bwMode="auto">
          <a:xfrm>
            <a:off x="4343400" y="663576"/>
            <a:ext cx="4953000" cy="784225"/>
            <a:chOff x="2736" y="775"/>
            <a:chExt cx="3120" cy="494"/>
          </a:xfrm>
        </p:grpSpPr>
        <p:sp>
          <p:nvSpPr>
            <p:cNvPr id="52237" name="Text Box 18"/>
            <p:cNvSpPr txBox="1">
              <a:spLocks noChangeArrowheads="1"/>
            </p:cNvSpPr>
            <p:nvPr/>
          </p:nvSpPr>
          <p:spPr bwMode="auto">
            <a:xfrm>
              <a:off x="5184" y="775"/>
              <a:ext cx="672" cy="494"/>
            </a:xfrm>
            <a:prstGeom prst="rect">
              <a:avLst/>
            </a:prstGeom>
            <a:noFill/>
            <a:ln w="9525">
              <a:noFill/>
              <a:miter lim="800000"/>
              <a:headEnd/>
              <a:tailEnd/>
            </a:ln>
          </p:spPr>
          <p:txBody>
            <a:bodyPr>
              <a:spAutoFit/>
            </a:bodyPr>
            <a:lstStyle/>
            <a:p>
              <a:pPr algn="ctr" eaLnBrk="0" hangingPunct="0">
                <a:spcBef>
                  <a:spcPct val="50000"/>
                </a:spcBef>
              </a:pPr>
              <a:r>
                <a:rPr lang="zh-CN" altLang="en-US" dirty="0"/>
                <a:t>宽度</a:t>
              </a:r>
              <a:endParaRPr lang="en-US" altLang="zh-CN" dirty="0"/>
            </a:p>
            <a:p>
              <a:pPr algn="ctr" eaLnBrk="0" hangingPunct="0">
                <a:spcBef>
                  <a:spcPct val="50000"/>
                </a:spcBef>
              </a:pPr>
              <a:r>
                <a:rPr lang="en-US" dirty="0"/>
                <a:t> 520</a:t>
              </a:r>
            </a:p>
          </p:txBody>
        </p:sp>
        <p:sp>
          <p:nvSpPr>
            <p:cNvPr id="52238" name="Text Box 19"/>
            <p:cNvSpPr txBox="1">
              <a:spLocks noChangeArrowheads="1"/>
            </p:cNvSpPr>
            <p:nvPr/>
          </p:nvSpPr>
          <p:spPr bwMode="auto">
            <a:xfrm>
              <a:off x="2736" y="1017"/>
              <a:ext cx="576" cy="231"/>
            </a:xfrm>
            <a:prstGeom prst="rect">
              <a:avLst/>
            </a:prstGeom>
            <a:noFill/>
            <a:ln w="9525">
              <a:noFill/>
              <a:miter lim="800000"/>
              <a:headEnd/>
              <a:tailEnd/>
            </a:ln>
          </p:spPr>
          <p:txBody>
            <a:bodyPr>
              <a:spAutoFit/>
            </a:bodyPr>
            <a:lstStyle/>
            <a:p>
              <a:pPr eaLnBrk="0" hangingPunct="0">
                <a:spcBef>
                  <a:spcPct val="50000"/>
                </a:spcBef>
              </a:pPr>
              <a:r>
                <a:rPr lang="en-US"/>
                <a:t>j=1</a:t>
              </a:r>
            </a:p>
          </p:txBody>
        </p:sp>
        <p:sp>
          <p:nvSpPr>
            <p:cNvPr id="52239" name="Line 20"/>
            <p:cNvSpPr>
              <a:spLocks noChangeShapeType="1"/>
            </p:cNvSpPr>
            <p:nvPr/>
          </p:nvSpPr>
          <p:spPr bwMode="auto">
            <a:xfrm>
              <a:off x="3024" y="1113"/>
              <a:ext cx="2304" cy="0"/>
            </a:xfrm>
            <a:prstGeom prst="line">
              <a:avLst/>
            </a:prstGeom>
            <a:noFill/>
            <a:ln w="9525">
              <a:solidFill>
                <a:schemeClr val="tx1"/>
              </a:solidFill>
              <a:round/>
              <a:headEnd/>
              <a:tailEnd type="triangle" w="med" len="med"/>
            </a:ln>
          </p:spPr>
          <p:txBody>
            <a:bodyPr wrap="none" anchor="ctr"/>
            <a:lstStyle/>
            <a:p>
              <a:endParaRPr lang="en-US"/>
            </a:p>
          </p:txBody>
        </p:sp>
      </p:grpSp>
      <p:grpSp>
        <p:nvGrpSpPr>
          <p:cNvPr id="6" name="Group 21"/>
          <p:cNvGrpSpPr>
            <a:grpSpLocks/>
          </p:cNvGrpSpPr>
          <p:nvPr/>
        </p:nvGrpSpPr>
        <p:grpSpPr bwMode="auto">
          <a:xfrm>
            <a:off x="8229600" y="1352550"/>
            <a:ext cx="1066800" cy="4624388"/>
            <a:chOff x="5184" y="1209"/>
            <a:chExt cx="672" cy="2913"/>
          </a:xfrm>
        </p:grpSpPr>
        <p:sp>
          <p:nvSpPr>
            <p:cNvPr id="52234" name="Text Box 22"/>
            <p:cNvSpPr txBox="1">
              <a:spLocks noChangeArrowheads="1"/>
            </p:cNvSpPr>
            <p:nvPr/>
          </p:nvSpPr>
          <p:spPr bwMode="auto">
            <a:xfrm>
              <a:off x="5184" y="3628"/>
              <a:ext cx="672" cy="494"/>
            </a:xfrm>
            <a:prstGeom prst="rect">
              <a:avLst/>
            </a:prstGeom>
            <a:noFill/>
            <a:ln w="9525">
              <a:noFill/>
              <a:miter lim="800000"/>
              <a:headEnd/>
              <a:tailEnd/>
            </a:ln>
          </p:spPr>
          <p:txBody>
            <a:bodyPr>
              <a:spAutoFit/>
            </a:bodyPr>
            <a:lstStyle/>
            <a:p>
              <a:pPr algn="ctr" eaLnBrk="0" hangingPunct="0">
                <a:spcBef>
                  <a:spcPct val="50000"/>
                </a:spcBef>
              </a:pPr>
              <a:r>
                <a:rPr lang="en-US" dirty="0"/>
                <a:t>500</a:t>
              </a:r>
            </a:p>
            <a:p>
              <a:pPr algn="ctr" eaLnBrk="0" hangingPunct="0">
                <a:spcBef>
                  <a:spcPct val="50000"/>
                </a:spcBef>
              </a:pPr>
              <a:r>
                <a:rPr lang="zh-CN" altLang="en-US" dirty="0"/>
                <a:t>高度</a:t>
              </a:r>
              <a:endParaRPr lang="en-US" dirty="0"/>
            </a:p>
          </p:txBody>
        </p:sp>
        <p:sp>
          <p:nvSpPr>
            <p:cNvPr id="52235" name="Text Box 23"/>
            <p:cNvSpPr txBox="1">
              <a:spLocks noChangeArrowheads="1"/>
            </p:cNvSpPr>
            <p:nvPr/>
          </p:nvSpPr>
          <p:spPr bwMode="auto">
            <a:xfrm>
              <a:off x="5424" y="1209"/>
              <a:ext cx="336" cy="231"/>
            </a:xfrm>
            <a:prstGeom prst="rect">
              <a:avLst/>
            </a:prstGeom>
            <a:noFill/>
            <a:ln w="9525">
              <a:noFill/>
              <a:miter lim="800000"/>
              <a:headEnd/>
              <a:tailEnd/>
            </a:ln>
          </p:spPr>
          <p:txBody>
            <a:bodyPr>
              <a:spAutoFit/>
            </a:bodyPr>
            <a:lstStyle/>
            <a:p>
              <a:pPr eaLnBrk="0" hangingPunct="0">
                <a:spcBef>
                  <a:spcPct val="50000"/>
                </a:spcBef>
              </a:pPr>
              <a:r>
                <a:rPr lang="en-US"/>
                <a:t>i=1</a:t>
              </a:r>
            </a:p>
          </p:txBody>
        </p:sp>
        <p:sp>
          <p:nvSpPr>
            <p:cNvPr id="52236" name="Line 24"/>
            <p:cNvSpPr>
              <a:spLocks noChangeShapeType="1"/>
            </p:cNvSpPr>
            <p:nvPr/>
          </p:nvSpPr>
          <p:spPr bwMode="auto">
            <a:xfrm>
              <a:off x="5568" y="1393"/>
              <a:ext cx="1" cy="2257"/>
            </a:xfrm>
            <a:prstGeom prst="line">
              <a:avLst/>
            </a:prstGeom>
            <a:noFill/>
            <a:ln w="9525">
              <a:solidFill>
                <a:schemeClr val="tx1"/>
              </a:solidFill>
              <a:round/>
              <a:headEnd/>
              <a:tailEnd type="triangle" w="med" len="med"/>
            </a:ln>
          </p:spPr>
          <p:txBody>
            <a:bodyPr wrap="none" anchor="ctr"/>
            <a:lstStyle/>
            <a:p>
              <a:endParaRPr lang="en-US"/>
            </a:p>
          </p:txBody>
        </p:sp>
      </p:grpSp>
      <p:sp>
        <p:nvSpPr>
          <p:cNvPr id="52232" name="Text Box 25"/>
          <p:cNvSpPr txBox="1">
            <a:spLocks noChangeArrowheads="1"/>
          </p:cNvSpPr>
          <p:nvPr/>
        </p:nvSpPr>
        <p:spPr bwMode="auto">
          <a:xfrm>
            <a:off x="900113" y="1385888"/>
            <a:ext cx="3168650" cy="519112"/>
          </a:xfrm>
          <a:prstGeom prst="rect">
            <a:avLst/>
          </a:prstGeom>
          <a:noFill/>
          <a:ln w="9525">
            <a:noFill/>
            <a:miter lim="800000"/>
            <a:headEnd/>
            <a:tailEnd/>
          </a:ln>
        </p:spPr>
        <p:txBody>
          <a:bodyPr>
            <a:spAutoFit/>
          </a:bodyPr>
          <a:lstStyle/>
          <a:p>
            <a:pPr>
              <a:spcBef>
                <a:spcPct val="50000"/>
              </a:spcBef>
            </a:pPr>
            <a:r>
              <a:rPr lang="zh-CN" altLang="en-US" sz="2800" dirty="0"/>
              <a:t>强度</a:t>
            </a:r>
            <a:r>
              <a:rPr lang="en-US" sz="2800" dirty="0"/>
              <a:t> : [0,255]</a:t>
            </a:r>
          </a:p>
        </p:txBody>
      </p:sp>
      <p:sp>
        <p:nvSpPr>
          <p:cNvPr id="52233" name="Rectangle 28"/>
          <p:cNvSpPr>
            <a:spLocks noChangeArrowheads="1"/>
          </p:cNvSpPr>
          <p:nvPr/>
        </p:nvSpPr>
        <p:spPr bwMode="auto">
          <a:xfrm>
            <a:off x="457200" y="44450"/>
            <a:ext cx="8229600" cy="1143000"/>
          </a:xfrm>
          <a:prstGeom prst="rect">
            <a:avLst/>
          </a:prstGeom>
          <a:noFill/>
          <a:ln w="9525">
            <a:noFill/>
            <a:miter lim="800000"/>
            <a:headEnd/>
            <a:tailEnd/>
          </a:ln>
        </p:spPr>
        <p:txBody>
          <a:bodyPr anchor="ctr"/>
          <a:lstStyle/>
          <a:p>
            <a:pPr algn="ctr"/>
            <a:r>
              <a:rPr kumimoji="1" lang="zh-CN" altLang="en-US" sz="4400" dirty="0"/>
              <a:t>数字图像</a:t>
            </a:r>
            <a:endParaRPr lang="en-US" sz="4400" dirty="0">
              <a:solidFill>
                <a:schemeClr val="tx2"/>
              </a:solidFill>
            </a:endParaRPr>
          </a:p>
        </p:txBody>
      </p:sp>
      <p:sp>
        <p:nvSpPr>
          <p:cNvPr id="25" name="Text Box 19"/>
          <p:cNvSpPr txBox="1">
            <a:spLocks noChangeArrowheads="1"/>
          </p:cNvSpPr>
          <p:nvPr/>
        </p:nvSpPr>
        <p:spPr bwMode="auto">
          <a:xfrm>
            <a:off x="8226698" y="6581001"/>
            <a:ext cx="917302" cy="276999"/>
          </a:xfrm>
          <a:prstGeom prst="rect">
            <a:avLst/>
          </a:prstGeom>
          <a:noFill/>
          <a:ln w="9525">
            <a:noFill/>
            <a:miter lim="800000"/>
            <a:headEnd/>
            <a:tailEnd/>
          </a:ln>
        </p:spPr>
        <p:txBody>
          <a:bodyPr wrap="none">
            <a:spAutoFit/>
          </a:bodyPr>
          <a:lstStyle/>
          <a:p>
            <a:pPr eaLnBrk="0" hangingPunct="0"/>
            <a:r>
              <a:rPr lang="en-US" sz="1200" dirty="0"/>
              <a:t>K. Grauman</a:t>
            </a:r>
          </a:p>
        </p:txBody>
      </p:sp>
    </p:spTree>
    <p:extLst>
      <p:ext uri="{BB962C8B-B14F-4D97-AF65-F5344CB8AC3E}">
        <p14:creationId xmlns:p14="http://schemas.microsoft.com/office/powerpoint/2010/main" val="65380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446088" y="0"/>
            <a:ext cx="8229600" cy="1143000"/>
          </a:xfrm>
        </p:spPr>
        <p:txBody>
          <a:bodyPr/>
          <a:lstStyle/>
          <a:p>
            <a:r>
              <a:rPr kumimoji="1" lang="zh-CN" altLang="en-US" dirty="0"/>
              <a:t>彩色感光芯片</a:t>
            </a:r>
            <a:endParaRPr lang="en-US" dirty="0"/>
          </a:p>
        </p:txBody>
      </p:sp>
      <p:pic>
        <p:nvPicPr>
          <p:cNvPr id="53251" name="Picture 2" descr="BayerPatternFiltration"/>
          <p:cNvPicPr>
            <a:picLocks noChangeAspect="1" noChangeArrowheads="1"/>
          </p:cNvPicPr>
          <p:nvPr/>
        </p:nvPicPr>
        <p:blipFill>
          <a:blip r:embed="rId3" cstate="print"/>
          <a:srcRect/>
          <a:stretch>
            <a:fillRect/>
          </a:stretch>
        </p:blipFill>
        <p:spPr bwMode="auto">
          <a:xfrm>
            <a:off x="371475" y="1631950"/>
            <a:ext cx="4419600" cy="4410075"/>
          </a:xfrm>
          <a:prstGeom prst="rect">
            <a:avLst/>
          </a:prstGeom>
          <a:noFill/>
          <a:ln w="9525">
            <a:noFill/>
            <a:miter lim="800000"/>
            <a:headEnd/>
            <a:tailEnd/>
          </a:ln>
        </p:spPr>
      </p:pic>
      <p:pic>
        <p:nvPicPr>
          <p:cNvPr id="5" name="Picture 4" descr="ccd_interpolation"/>
          <p:cNvPicPr>
            <a:picLocks noChangeAspect="1" noChangeArrowheads="1"/>
          </p:cNvPicPr>
          <p:nvPr/>
        </p:nvPicPr>
        <p:blipFill>
          <a:blip r:embed="rId4" cstate="print"/>
          <a:srcRect/>
          <a:stretch>
            <a:fillRect/>
          </a:stretch>
        </p:blipFill>
        <p:spPr bwMode="auto">
          <a:xfrm>
            <a:off x="7391400" y="1738313"/>
            <a:ext cx="1371600" cy="1336675"/>
          </a:xfrm>
          <a:prstGeom prst="rect">
            <a:avLst/>
          </a:prstGeom>
          <a:noFill/>
          <a:ln w="9525">
            <a:noFill/>
            <a:miter lim="800000"/>
            <a:headEnd/>
            <a:tailEnd/>
          </a:ln>
        </p:spPr>
      </p:pic>
      <p:sp>
        <p:nvSpPr>
          <p:cNvPr id="53253" name="Text Box 5"/>
          <p:cNvSpPr txBox="1">
            <a:spLocks noChangeArrowheads="1"/>
          </p:cNvSpPr>
          <p:nvPr/>
        </p:nvSpPr>
        <p:spPr bwMode="auto">
          <a:xfrm>
            <a:off x="7543800" y="6532563"/>
            <a:ext cx="1520825" cy="274637"/>
          </a:xfrm>
          <a:prstGeom prst="rect">
            <a:avLst/>
          </a:prstGeom>
          <a:noFill/>
          <a:ln w="9525">
            <a:noFill/>
            <a:miter lim="800000"/>
            <a:headEnd/>
            <a:tailEnd/>
          </a:ln>
        </p:spPr>
        <p:txBody>
          <a:bodyPr wrap="none">
            <a:spAutoFit/>
          </a:bodyPr>
          <a:lstStyle/>
          <a:p>
            <a:pPr eaLnBrk="0" hangingPunct="0"/>
            <a:r>
              <a:rPr lang="en-US" sz="1200">
                <a:cs typeface="Arial" charset="0"/>
              </a:rPr>
              <a:t>Source: Steve Seitz</a:t>
            </a:r>
          </a:p>
        </p:txBody>
      </p:sp>
      <p:sp>
        <p:nvSpPr>
          <p:cNvPr id="7" name="Rectangle 6"/>
          <p:cNvSpPr>
            <a:spLocks noChangeArrowheads="1"/>
          </p:cNvSpPr>
          <p:nvPr/>
        </p:nvSpPr>
        <p:spPr bwMode="auto">
          <a:xfrm>
            <a:off x="5562600" y="1733173"/>
            <a:ext cx="1598612" cy="1495794"/>
          </a:xfrm>
          <a:prstGeom prst="rect">
            <a:avLst/>
          </a:prstGeom>
          <a:noFill/>
          <a:ln w="9525">
            <a:noFill/>
            <a:miter lim="800000"/>
            <a:headEnd/>
            <a:tailEnd/>
          </a:ln>
        </p:spPr>
        <p:txBody>
          <a:bodyPr wrap="square">
            <a:spAutoFit/>
          </a:bodyPr>
          <a:lstStyle/>
          <a:p>
            <a:pPr eaLnBrk="0" hangingPunct="0">
              <a:lnSpc>
                <a:spcPct val="90000"/>
              </a:lnSpc>
              <a:spcBef>
                <a:spcPct val="20000"/>
              </a:spcBef>
            </a:pPr>
            <a:r>
              <a:rPr lang="en-US" sz="2400" dirty="0" err="1">
                <a:cs typeface="Arial" charset="0"/>
              </a:rPr>
              <a:t>插值估计邻域点</a:t>
            </a:r>
            <a:endParaRPr lang="en-US" sz="2400" dirty="0">
              <a:cs typeface="Arial" charset="0"/>
            </a:endParaRPr>
          </a:p>
          <a:p>
            <a:pPr eaLnBrk="0" hangingPunct="0">
              <a:lnSpc>
                <a:spcPct val="90000"/>
              </a:lnSpc>
              <a:spcBef>
                <a:spcPct val="20000"/>
              </a:spcBef>
            </a:pPr>
            <a:r>
              <a:rPr lang="en-US" sz="2400" dirty="0" err="1">
                <a:cs typeface="Arial" charset="0"/>
              </a:rPr>
              <a:t>成分强度</a:t>
            </a:r>
            <a:br>
              <a:rPr lang="en-US" sz="2400" dirty="0">
                <a:cs typeface="Arial" charset="0"/>
              </a:rPr>
            </a:br>
            <a:endParaRPr lang="en-US" sz="2400" dirty="0">
              <a:cs typeface="Arial" charset="0"/>
            </a:endParaRPr>
          </a:p>
        </p:txBody>
      </p:sp>
      <p:sp>
        <p:nvSpPr>
          <p:cNvPr id="53255" name="Rectangle 8"/>
          <p:cNvSpPr>
            <a:spLocks noChangeArrowheads="1"/>
          </p:cNvSpPr>
          <p:nvPr/>
        </p:nvSpPr>
        <p:spPr bwMode="auto">
          <a:xfrm>
            <a:off x="1209675" y="1165225"/>
            <a:ext cx="1574598" cy="461665"/>
          </a:xfrm>
          <a:prstGeom prst="rect">
            <a:avLst/>
          </a:prstGeom>
          <a:noFill/>
          <a:ln w="9525">
            <a:noFill/>
            <a:miter lim="800000"/>
            <a:headEnd/>
            <a:tailEnd/>
          </a:ln>
        </p:spPr>
        <p:txBody>
          <a:bodyPr wrap="none">
            <a:spAutoFit/>
          </a:bodyPr>
          <a:lstStyle/>
          <a:p>
            <a:pPr eaLnBrk="0" hangingPunct="0"/>
            <a:r>
              <a:rPr lang="en-US" sz="2400" dirty="0">
                <a:cs typeface="Arial" charset="0"/>
              </a:rPr>
              <a:t>Bayer </a:t>
            </a:r>
            <a:r>
              <a:rPr lang="zh-CN" altLang="en-US" sz="2400" dirty="0">
                <a:cs typeface="Arial" charset="0"/>
              </a:rPr>
              <a:t>网格</a:t>
            </a:r>
            <a:endParaRPr lang="en-US" sz="2400" dirty="0">
              <a:cs typeface="Arial" charset="0"/>
            </a:endParaRPr>
          </a:p>
        </p:txBody>
      </p:sp>
    </p:spTree>
    <p:extLst>
      <p:ext uri="{BB962C8B-B14F-4D97-AF65-F5344CB8AC3E}">
        <p14:creationId xmlns:p14="http://schemas.microsoft.com/office/powerpoint/2010/main" val="13096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7" descr="baby-chimpanzee-picture-rgb"/>
          <p:cNvPicPr>
            <a:picLocks noChangeAspect="1" noChangeArrowheads="1"/>
          </p:cNvPicPr>
          <p:nvPr/>
        </p:nvPicPr>
        <p:blipFill>
          <a:blip r:embed="rId3" cstate="print"/>
          <a:srcRect l="12274" t="19887" r="9050" b="22014"/>
          <a:stretch>
            <a:fillRect/>
          </a:stretch>
        </p:blipFill>
        <p:spPr bwMode="auto">
          <a:xfrm>
            <a:off x="215900" y="3644900"/>
            <a:ext cx="8748713" cy="2190750"/>
          </a:xfrm>
          <a:prstGeom prst="rect">
            <a:avLst/>
          </a:prstGeom>
          <a:noFill/>
          <a:ln w="9525">
            <a:noFill/>
            <a:miter lim="800000"/>
            <a:headEnd/>
            <a:tailEnd/>
          </a:ln>
        </p:spPr>
      </p:pic>
      <p:sp>
        <p:nvSpPr>
          <p:cNvPr id="54275" name="Text Box 8"/>
          <p:cNvSpPr txBox="1">
            <a:spLocks noChangeArrowheads="1"/>
          </p:cNvSpPr>
          <p:nvPr/>
        </p:nvSpPr>
        <p:spPr bwMode="auto">
          <a:xfrm>
            <a:off x="1187450" y="5734050"/>
            <a:ext cx="1152525" cy="366713"/>
          </a:xfrm>
          <a:prstGeom prst="rect">
            <a:avLst/>
          </a:prstGeom>
          <a:noFill/>
          <a:ln w="9525">
            <a:noFill/>
            <a:miter lim="800000"/>
            <a:headEnd/>
            <a:tailEnd/>
          </a:ln>
        </p:spPr>
        <p:txBody>
          <a:bodyPr>
            <a:spAutoFit/>
          </a:bodyPr>
          <a:lstStyle/>
          <a:p>
            <a:pPr>
              <a:spcBef>
                <a:spcPct val="50000"/>
              </a:spcBef>
            </a:pPr>
            <a:r>
              <a:rPr lang="en-US"/>
              <a:t>R</a:t>
            </a:r>
          </a:p>
        </p:txBody>
      </p:sp>
      <p:sp>
        <p:nvSpPr>
          <p:cNvPr id="54276" name="Text Box 9"/>
          <p:cNvSpPr txBox="1">
            <a:spLocks noChangeArrowheads="1"/>
          </p:cNvSpPr>
          <p:nvPr/>
        </p:nvSpPr>
        <p:spPr bwMode="auto">
          <a:xfrm>
            <a:off x="4427538" y="5734050"/>
            <a:ext cx="1152525" cy="366713"/>
          </a:xfrm>
          <a:prstGeom prst="rect">
            <a:avLst/>
          </a:prstGeom>
          <a:noFill/>
          <a:ln w="9525">
            <a:noFill/>
            <a:miter lim="800000"/>
            <a:headEnd/>
            <a:tailEnd/>
          </a:ln>
        </p:spPr>
        <p:txBody>
          <a:bodyPr>
            <a:spAutoFit/>
          </a:bodyPr>
          <a:lstStyle/>
          <a:p>
            <a:pPr>
              <a:spcBef>
                <a:spcPct val="50000"/>
              </a:spcBef>
            </a:pPr>
            <a:r>
              <a:rPr lang="en-US"/>
              <a:t>G</a:t>
            </a:r>
          </a:p>
        </p:txBody>
      </p:sp>
      <p:sp>
        <p:nvSpPr>
          <p:cNvPr id="54277" name="Text Box 10"/>
          <p:cNvSpPr txBox="1">
            <a:spLocks noChangeArrowheads="1"/>
          </p:cNvSpPr>
          <p:nvPr/>
        </p:nvSpPr>
        <p:spPr bwMode="auto">
          <a:xfrm>
            <a:off x="7632700" y="5726113"/>
            <a:ext cx="1152525" cy="366712"/>
          </a:xfrm>
          <a:prstGeom prst="rect">
            <a:avLst/>
          </a:prstGeom>
          <a:noFill/>
          <a:ln w="9525">
            <a:noFill/>
            <a:miter lim="800000"/>
            <a:headEnd/>
            <a:tailEnd/>
          </a:ln>
        </p:spPr>
        <p:txBody>
          <a:bodyPr>
            <a:spAutoFit/>
          </a:bodyPr>
          <a:lstStyle/>
          <a:p>
            <a:pPr>
              <a:spcBef>
                <a:spcPct val="50000"/>
              </a:spcBef>
            </a:pPr>
            <a:r>
              <a:rPr lang="en-US"/>
              <a:t>B</a:t>
            </a:r>
          </a:p>
        </p:txBody>
      </p:sp>
      <p:pic>
        <p:nvPicPr>
          <p:cNvPr id="54278" name="Picture 11" descr="baby-chimpanzee-picture"/>
          <p:cNvPicPr>
            <a:picLocks noChangeAspect="1" noChangeArrowheads="1"/>
          </p:cNvPicPr>
          <p:nvPr/>
        </p:nvPicPr>
        <p:blipFill>
          <a:blip r:embed="rId4" cstate="print"/>
          <a:srcRect/>
          <a:stretch>
            <a:fillRect/>
          </a:stretch>
        </p:blipFill>
        <p:spPr bwMode="auto">
          <a:xfrm>
            <a:off x="3240088" y="549275"/>
            <a:ext cx="2736850" cy="2408238"/>
          </a:xfrm>
          <a:prstGeom prst="rect">
            <a:avLst/>
          </a:prstGeom>
          <a:noFill/>
          <a:ln w="9525">
            <a:noFill/>
            <a:miter lim="800000"/>
            <a:headEnd/>
            <a:tailEnd/>
          </a:ln>
        </p:spPr>
      </p:pic>
      <p:sp>
        <p:nvSpPr>
          <p:cNvPr id="54279" name="Line 13"/>
          <p:cNvSpPr>
            <a:spLocks noChangeShapeType="1"/>
          </p:cNvSpPr>
          <p:nvPr/>
        </p:nvSpPr>
        <p:spPr bwMode="auto">
          <a:xfrm flipH="1">
            <a:off x="1439863" y="2997200"/>
            <a:ext cx="3168650" cy="647700"/>
          </a:xfrm>
          <a:prstGeom prst="line">
            <a:avLst/>
          </a:prstGeom>
          <a:noFill/>
          <a:ln w="9525">
            <a:solidFill>
              <a:schemeClr val="tx1"/>
            </a:solidFill>
            <a:round/>
            <a:headEnd/>
            <a:tailEnd type="triangle" w="med" len="med"/>
          </a:ln>
        </p:spPr>
        <p:txBody>
          <a:bodyPr/>
          <a:lstStyle/>
          <a:p>
            <a:endParaRPr lang="en-US"/>
          </a:p>
        </p:txBody>
      </p:sp>
      <p:sp>
        <p:nvSpPr>
          <p:cNvPr id="54280" name="Line 14"/>
          <p:cNvSpPr>
            <a:spLocks noChangeShapeType="1"/>
          </p:cNvSpPr>
          <p:nvPr/>
        </p:nvSpPr>
        <p:spPr bwMode="auto">
          <a:xfrm>
            <a:off x="4608513" y="2997200"/>
            <a:ext cx="0" cy="576263"/>
          </a:xfrm>
          <a:prstGeom prst="line">
            <a:avLst/>
          </a:prstGeom>
          <a:noFill/>
          <a:ln w="9525">
            <a:solidFill>
              <a:schemeClr val="tx1"/>
            </a:solidFill>
            <a:round/>
            <a:headEnd/>
            <a:tailEnd type="triangle" w="med" len="med"/>
          </a:ln>
        </p:spPr>
        <p:txBody>
          <a:bodyPr/>
          <a:lstStyle/>
          <a:p>
            <a:endParaRPr lang="en-US"/>
          </a:p>
        </p:txBody>
      </p:sp>
      <p:sp>
        <p:nvSpPr>
          <p:cNvPr id="54281" name="Line 15"/>
          <p:cNvSpPr>
            <a:spLocks noChangeShapeType="1"/>
          </p:cNvSpPr>
          <p:nvPr/>
        </p:nvSpPr>
        <p:spPr bwMode="auto">
          <a:xfrm>
            <a:off x="4608513" y="2997200"/>
            <a:ext cx="3167062" cy="611188"/>
          </a:xfrm>
          <a:prstGeom prst="line">
            <a:avLst/>
          </a:prstGeom>
          <a:noFill/>
          <a:ln w="9525">
            <a:solidFill>
              <a:schemeClr val="tx1"/>
            </a:solidFill>
            <a:round/>
            <a:headEnd/>
            <a:tailEnd type="triangle" w="med" len="med"/>
          </a:ln>
        </p:spPr>
        <p:txBody>
          <a:bodyPr/>
          <a:lstStyle/>
          <a:p>
            <a:endParaRPr lang="en-US"/>
          </a:p>
        </p:txBody>
      </p:sp>
      <p:sp>
        <p:nvSpPr>
          <p:cNvPr id="54282" name="Text Box 16"/>
          <p:cNvSpPr txBox="1">
            <a:spLocks noChangeArrowheads="1"/>
          </p:cNvSpPr>
          <p:nvPr/>
        </p:nvSpPr>
        <p:spPr bwMode="auto">
          <a:xfrm>
            <a:off x="304800" y="609600"/>
            <a:ext cx="2438400" cy="1169551"/>
          </a:xfrm>
          <a:prstGeom prst="rect">
            <a:avLst/>
          </a:prstGeom>
          <a:noFill/>
          <a:ln w="9525">
            <a:noFill/>
            <a:miter lim="800000"/>
            <a:headEnd/>
            <a:tailEnd/>
          </a:ln>
        </p:spPr>
        <p:txBody>
          <a:bodyPr wrap="square">
            <a:spAutoFit/>
          </a:bodyPr>
          <a:lstStyle/>
          <a:p>
            <a:pPr>
              <a:spcBef>
                <a:spcPct val="50000"/>
              </a:spcBef>
            </a:pPr>
            <a:r>
              <a:rPr lang="zh-CN" altLang="en-US" sz="2800" dirty="0"/>
              <a:t>彩色图像</a:t>
            </a:r>
            <a:r>
              <a:rPr lang="en-US" sz="2800" dirty="0"/>
              <a:t>, RGB </a:t>
            </a:r>
          </a:p>
          <a:p>
            <a:pPr>
              <a:spcBef>
                <a:spcPct val="50000"/>
              </a:spcBef>
            </a:pPr>
            <a:r>
              <a:rPr lang="zh-CN" altLang="en-US" sz="2800" dirty="0"/>
              <a:t>彩色空间</a:t>
            </a:r>
            <a:endParaRPr lang="en-US" sz="2800" dirty="0"/>
          </a:p>
        </p:txBody>
      </p:sp>
      <p:sp>
        <p:nvSpPr>
          <p:cNvPr id="11" name="Oval 10"/>
          <p:cNvSpPr/>
          <p:nvPr/>
        </p:nvSpPr>
        <p:spPr>
          <a:xfrm>
            <a:off x="5010150" y="4852988"/>
            <a:ext cx="1204913" cy="10588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774700" y="4195763"/>
            <a:ext cx="1277938" cy="120491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Text Box 19"/>
          <p:cNvSpPr txBox="1">
            <a:spLocks noChangeArrowheads="1"/>
          </p:cNvSpPr>
          <p:nvPr/>
        </p:nvSpPr>
        <p:spPr bwMode="auto">
          <a:xfrm>
            <a:off x="8226698" y="6581001"/>
            <a:ext cx="917302" cy="276999"/>
          </a:xfrm>
          <a:prstGeom prst="rect">
            <a:avLst/>
          </a:prstGeom>
          <a:noFill/>
          <a:ln w="9525">
            <a:noFill/>
            <a:miter lim="800000"/>
            <a:headEnd/>
            <a:tailEnd/>
          </a:ln>
        </p:spPr>
        <p:txBody>
          <a:bodyPr wrap="none">
            <a:spAutoFit/>
          </a:bodyPr>
          <a:lstStyle/>
          <a:p>
            <a:pPr eaLnBrk="0" hangingPunct="0"/>
            <a:r>
              <a:rPr lang="en-US" sz="1200" dirty="0"/>
              <a:t>K. Grauman</a:t>
            </a:r>
          </a:p>
        </p:txBody>
      </p:sp>
    </p:spTree>
    <p:extLst>
      <p:ext uri="{BB962C8B-B14F-4D97-AF65-F5344CB8AC3E}">
        <p14:creationId xmlns:p14="http://schemas.microsoft.com/office/powerpoint/2010/main" val="425962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本章内容</a:t>
            </a:r>
            <a:endParaRPr lang="en-US" dirty="0"/>
          </a:p>
        </p:txBody>
      </p:sp>
      <p:sp>
        <p:nvSpPr>
          <p:cNvPr id="3" name="Content Placeholder 2"/>
          <p:cNvSpPr>
            <a:spLocks noGrp="1"/>
          </p:cNvSpPr>
          <p:nvPr>
            <p:ph idx="1"/>
          </p:nvPr>
        </p:nvSpPr>
        <p:spPr/>
        <p:txBody>
          <a:bodyPr/>
          <a:lstStyle/>
          <a:p>
            <a:r>
              <a:rPr lang="en-US" altLang="zh-CN" dirty="0"/>
              <a:t>2.1.</a:t>
            </a:r>
            <a:r>
              <a:rPr lang="zh-CN" altLang="en-US" dirty="0"/>
              <a:t>针孔相机</a:t>
            </a:r>
            <a:endParaRPr lang="en-US" altLang="zh-CN" dirty="0"/>
          </a:p>
          <a:p>
            <a:r>
              <a:rPr lang="en-US" altLang="zh-CN" dirty="0"/>
              <a:t>2.2.</a:t>
            </a:r>
            <a:r>
              <a:rPr lang="zh-CN" altLang="en-US" dirty="0"/>
              <a:t>透镜</a:t>
            </a:r>
            <a:endParaRPr lang="en-US" dirty="0"/>
          </a:p>
          <a:p>
            <a:r>
              <a:rPr lang="en-US" altLang="zh-CN" dirty="0"/>
              <a:t>2.3.</a:t>
            </a:r>
            <a:r>
              <a:rPr lang="zh-CN" altLang="en-US" dirty="0"/>
              <a:t>几何模型</a:t>
            </a:r>
            <a:endParaRPr lang="en-US" altLang="zh-CN" dirty="0"/>
          </a:p>
          <a:p>
            <a:r>
              <a:rPr lang="en-US" altLang="zh-CN" dirty="0"/>
              <a:t>2.4.</a:t>
            </a:r>
            <a:r>
              <a:rPr lang="zh-CN" altLang="en-US" dirty="0"/>
              <a:t>光照模型</a:t>
            </a:r>
            <a:endParaRPr lang="en-US" altLang="zh-CN" dirty="0"/>
          </a:p>
          <a:p>
            <a:r>
              <a:rPr lang="en-US" altLang="zh-CN" dirty="0"/>
              <a:t>2.5.</a:t>
            </a:r>
            <a:r>
              <a:rPr lang="zh-CN" altLang="en-US" dirty="0"/>
              <a:t>感光元件</a:t>
            </a:r>
            <a:endParaRPr lang="en-US" altLang="zh-CN" dirty="0"/>
          </a:p>
          <a:p>
            <a:r>
              <a:rPr lang="en-US" altLang="zh-CN" dirty="0">
                <a:solidFill>
                  <a:srgbClr val="00B050"/>
                </a:solidFill>
              </a:rPr>
              <a:t>2.6.</a:t>
            </a:r>
            <a:r>
              <a:rPr lang="zh-CN" altLang="en-US" dirty="0">
                <a:solidFill>
                  <a:srgbClr val="00B050"/>
                </a:solidFill>
              </a:rPr>
              <a:t>色彩空间</a:t>
            </a:r>
            <a:endParaRPr lang="en-US" altLang="zh-CN" dirty="0">
              <a:solidFill>
                <a:srgbClr val="00B050"/>
              </a:solidFill>
            </a:endParaRPr>
          </a:p>
          <a:p>
            <a:r>
              <a:rPr lang="en-US" altLang="zh-CN" dirty="0"/>
              <a:t>2.7.</a:t>
            </a:r>
            <a:r>
              <a:rPr lang="zh-CN" altLang="en-US" dirty="0"/>
              <a:t>相机标定</a:t>
            </a:r>
            <a:endParaRPr lang="en-US" altLang="zh-CN" dirty="0"/>
          </a:p>
        </p:txBody>
      </p:sp>
    </p:spTree>
    <p:extLst>
      <p:ext uri="{BB962C8B-B14F-4D97-AF65-F5344CB8AC3E}">
        <p14:creationId xmlns:p14="http://schemas.microsoft.com/office/powerpoint/2010/main" val="18160471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09575" y="0"/>
            <a:ext cx="8229600" cy="1143000"/>
          </a:xfrm>
        </p:spPr>
        <p:txBody>
          <a:bodyPr/>
          <a:lstStyle/>
          <a:p>
            <a:r>
              <a:rPr kumimoji="1" lang="en-US" altLang="zh-CN" dirty="0"/>
              <a:t>2.6</a:t>
            </a:r>
            <a:r>
              <a:rPr kumimoji="1" lang="zh-CN" altLang="en-US" dirty="0"/>
              <a:t> 色彩空间</a:t>
            </a:r>
            <a:endParaRPr lang="en-US" dirty="0"/>
          </a:p>
        </p:txBody>
      </p:sp>
      <p:pic>
        <p:nvPicPr>
          <p:cNvPr id="22531" name="Picture 4" descr="newton-prism-diagram-01"/>
          <p:cNvPicPr>
            <a:picLocks noChangeAspect="1" noChangeArrowheads="1"/>
          </p:cNvPicPr>
          <p:nvPr/>
        </p:nvPicPr>
        <p:blipFill>
          <a:blip r:embed="rId3" cstate="print"/>
          <a:srcRect/>
          <a:stretch>
            <a:fillRect/>
          </a:stretch>
        </p:blipFill>
        <p:spPr bwMode="auto">
          <a:xfrm>
            <a:off x="3708400" y="2605088"/>
            <a:ext cx="4916488" cy="2879725"/>
          </a:xfrm>
          <a:prstGeom prst="rect">
            <a:avLst/>
          </a:prstGeom>
          <a:noFill/>
          <a:ln w="9525">
            <a:noFill/>
            <a:miter lim="800000"/>
            <a:headEnd/>
            <a:tailEnd/>
          </a:ln>
        </p:spPr>
      </p:pic>
      <p:sp>
        <p:nvSpPr>
          <p:cNvPr id="22532" name="Text Box 5"/>
          <p:cNvSpPr txBox="1">
            <a:spLocks noChangeArrowheads="1"/>
          </p:cNvSpPr>
          <p:nvPr/>
        </p:nvSpPr>
        <p:spPr bwMode="auto">
          <a:xfrm>
            <a:off x="5256213" y="5592763"/>
            <a:ext cx="3887787" cy="366712"/>
          </a:xfrm>
          <a:prstGeom prst="rect">
            <a:avLst/>
          </a:prstGeom>
          <a:noFill/>
          <a:ln w="9525">
            <a:noFill/>
            <a:miter lim="800000"/>
            <a:headEnd/>
            <a:tailEnd/>
          </a:ln>
        </p:spPr>
        <p:txBody>
          <a:bodyPr>
            <a:spAutoFit/>
          </a:bodyPr>
          <a:lstStyle/>
          <a:p>
            <a:pPr>
              <a:spcBef>
                <a:spcPct val="50000"/>
              </a:spcBef>
            </a:pPr>
            <a:r>
              <a:rPr lang="en-US" b="0"/>
              <a:t>Newton 1665</a:t>
            </a:r>
          </a:p>
        </p:txBody>
      </p:sp>
      <p:pic>
        <p:nvPicPr>
          <p:cNvPr id="22533" name="Picture 7"/>
          <p:cNvPicPr>
            <a:picLocks noChangeAspect="1" noChangeArrowheads="1"/>
          </p:cNvPicPr>
          <p:nvPr/>
        </p:nvPicPr>
        <p:blipFill>
          <a:blip r:embed="rId4" cstate="print"/>
          <a:srcRect l="13458" t="48018" r="58907" b="38272"/>
          <a:stretch>
            <a:fillRect/>
          </a:stretch>
        </p:blipFill>
        <p:spPr bwMode="auto">
          <a:xfrm>
            <a:off x="3995738" y="1165225"/>
            <a:ext cx="4211637" cy="1295400"/>
          </a:xfrm>
          <a:prstGeom prst="rect">
            <a:avLst/>
          </a:prstGeom>
          <a:noFill/>
          <a:ln w="9525">
            <a:noFill/>
            <a:miter lim="800000"/>
            <a:headEnd/>
            <a:tailEnd/>
          </a:ln>
        </p:spPr>
      </p:pic>
      <p:sp>
        <p:nvSpPr>
          <p:cNvPr id="22534" name="Text Box 8"/>
          <p:cNvSpPr txBox="1">
            <a:spLocks noChangeArrowheads="1"/>
          </p:cNvSpPr>
          <p:nvPr/>
        </p:nvSpPr>
        <p:spPr bwMode="auto">
          <a:xfrm>
            <a:off x="6264275" y="6561138"/>
            <a:ext cx="3492500" cy="274637"/>
          </a:xfrm>
          <a:prstGeom prst="rect">
            <a:avLst/>
          </a:prstGeom>
          <a:noFill/>
          <a:ln w="9525">
            <a:noFill/>
            <a:miter lim="800000"/>
            <a:headEnd/>
            <a:tailEnd/>
          </a:ln>
        </p:spPr>
        <p:txBody>
          <a:bodyPr>
            <a:spAutoFit/>
          </a:bodyPr>
          <a:lstStyle/>
          <a:p>
            <a:pPr>
              <a:spcBef>
                <a:spcPct val="50000"/>
              </a:spcBef>
            </a:pPr>
            <a:r>
              <a:rPr lang="en-US" sz="1200" b="0" dirty="0"/>
              <a:t>Image from http://</a:t>
            </a:r>
            <a:r>
              <a:rPr lang="en-US" sz="1200" b="0" dirty="0" err="1"/>
              <a:t>micro.magnet.fsu.edu</a:t>
            </a:r>
            <a:r>
              <a:rPr lang="en-US" sz="1200" b="0" dirty="0"/>
              <a:t>/</a:t>
            </a:r>
          </a:p>
        </p:txBody>
      </p:sp>
      <p:sp>
        <p:nvSpPr>
          <p:cNvPr id="22535" name="Text Box 9"/>
          <p:cNvSpPr txBox="1">
            <a:spLocks noChangeArrowheads="1"/>
          </p:cNvSpPr>
          <p:nvPr/>
        </p:nvSpPr>
        <p:spPr bwMode="auto">
          <a:xfrm>
            <a:off x="444299" y="2433617"/>
            <a:ext cx="2232025" cy="2308324"/>
          </a:xfrm>
          <a:prstGeom prst="rect">
            <a:avLst/>
          </a:prstGeom>
          <a:noFill/>
          <a:ln w="9525">
            <a:noFill/>
            <a:miter lim="800000"/>
            <a:headEnd/>
            <a:tailEnd/>
          </a:ln>
        </p:spPr>
        <p:txBody>
          <a:bodyPr wrap="square">
            <a:spAutoFit/>
          </a:bodyPr>
          <a:lstStyle/>
          <a:p>
            <a:pPr>
              <a:spcBef>
                <a:spcPct val="50000"/>
              </a:spcBef>
            </a:pPr>
            <a:r>
              <a:rPr lang="zh-CN" altLang="en-US" sz="3200" b="0" dirty="0"/>
              <a:t>白光</a:t>
            </a:r>
            <a:r>
              <a:rPr lang="en-US" sz="3200" b="0" dirty="0"/>
              <a:t>: </a:t>
            </a:r>
          </a:p>
          <a:p>
            <a:pPr>
              <a:spcBef>
                <a:spcPct val="50000"/>
              </a:spcBef>
            </a:pPr>
            <a:r>
              <a:rPr lang="zh-CN" altLang="en-US" sz="3200" b="0" dirty="0"/>
              <a:t>由各种波长的可见光叠加而成</a:t>
            </a:r>
            <a:endParaRPr lang="en-US" sz="3200" b="0" dirty="0"/>
          </a:p>
        </p:txBody>
      </p:sp>
    </p:spTree>
    <p:extLst>
      <p:ext uri="{BB962C8B-B14F-4D97-AF65-F5344CB8AC3E}">
        <p14:creationId xmlns:p14="http://schemas.microsoft.com/office/powerpoint/2010/main" val="690329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003CF-A4EF-AA4F-97A8-050E217BBE23}"/>
              </a:ext>
            </a:extLst>
          </p:cNvPr>
          <p:cNvSpPr>
            <a:spLocks noGrp="1"/>
          </p:cNvSpPr>
          <p:nvPr>
            <p:ph type="title"/>
          </p:nvPr>
        </p:nvSpPr>
        <p:spPr/>
        <p:txBody>
          <a:bodyPr/>
          <a:lstStyle/>
          <a:p>
            <a:r>
              <a:rPr kumimoji="1" lang="zh-CN" altLang="en-US" dirty="0"/>
              <a:t>图像形成历史</a:t>
            </a:r>
          </a:p>
        </p:txBody>
      </p:sp>
      <p:sp>
        <p:nvSpPr>
          <p:cNvPr id="3" name="内容占位符 2">
            <a:extLst>
              <a:ext uri="{FF2B5EF4-FFF2-40B4-BE49-F238E27FC236}">
                <a16:creationId xmlns:a16="http://schemas.microsoft.com/office/drawing/2014/main" id="{E536EF6F-82F0-F34C-A642-79CBFC3322B0}"/>
              </a:ext>
            </a:extLst>
          </p:cNvPr>
          <p:cNvSpPr>
            <a:spLocks noGrp="1"/>
          </p:cNvSpPr>
          <p:nvPr>
            <p:ph idx="1"/>
          </p:nvPr>
        </p:nvSpPr>
        <p:spPr/>
        <p:txBody>
          <a:bodyPr/>
          <a:lstStyle/>
          <a:p>
            <a:pPr marL="381000" indent="-381000">
              <a:lnSpc>
                <a:spcPct val="105000"/>
              </a:lnSpc>
              <a:buFontTx/>
              <a:buChar char="•"/>
            </a:pPr>
            <a:r>
              <a:rPr kumimoji="1" lang="zh-CN" altLang="en-US" dirty="0"/>
              <a:t>照相机胶片</a:t>
            </a:r>
            <a:r>
              <a:rPr lang="en-US" altLang="zh-CN" dirty="0"/>
              <a:t>(Eastman, 1889)</a:t>
            </a:r>
          </a:p>
          <a:p>
            <a:pPr marL="381000" indent="-381000">
              <a:lnSpc>
                <a:spcPct val="105000"/>
              </a:lnSpc>
              <a:buFontTx/>
              <a:buChar char="•"/>
            </a:pPr>
            <a:r>
              <a:rPr lang="zh-CN" altLang="en-US" dirty="0"/>
              <a:t>电影</a:t>
            </a:r>
            <a:r>
              <a:rPr lang="en-US" altLang="zh-CN" b="1" dirty="0"/>
              <a:t> </a:t>
            </a:r>
            <a:r>
              <a:rPr lang="en-US" altLang="zh-CN" dirty="0"/>
              <a:t>(Lumière Brothers, 1895)</a:t>
            </a:r>
          </a:p>
          <a:p>
            <a:pPr marL="381000" indent="-381000">
              <a:lnSpc>
                <a:spcPct val="105000"/>
              </a:lnSpc>
              <a:buFontTx/>
              <a:buChar char="•"/>
            </a:pPr>
            <a:r>
              <a:rPr lang="zh-CN" altLang="en-US" dirty="0"/>
              <a:t>彩色相片</a:t>
            </a:r>
            <a:r>
              <a:rPr lang="en-US" altLang="zh-CN" dirty="0"/>
              <a:t>(Lumière Brothers, 1908)</a:t>
            </a:r>
          </a:p>
          <a:p>
            <a:pPr marL="381000" indent="-381000">
              <a:lnSpc>
                <a:spcPct val="105000"/>
              </a:lnSpc>
              <a:buFontTx/>
              <a:buChar char="•"/>
            </a:pPr>
            <a:r>
              <a:rPr lang="zh-CN" altLang="en-US" b="1" dirty="0"/>
              <a:t>第一个带</a:t>
            </a:r>
            <a:r>
              <a:rPr lang="en-US" altLang="zh-CN" b="1" dirty="0"/>
              <a:t>CCD</a:t>
            </a:r>
            <a:r>
              <a:rPr lang="zh-CN" altLang="en-US" b="1" dirty="0"/>
              <a:t>的相机</a:t>
            </a:r>
            <a:r>
              <a:rPr lang="en-US" altLang="zh-CN" dirty="0"/>
              <a:t>: </a:t>
            </a:r>
            <a:r>
              <a:rPr lang="zh-CN" altLang="en-US" dirty="0"/>
              <a:t>索尼公司</a:t>
            </a:r>
            <a:r>
              <a:rPr lang="en-US" altLang="zh-CN" dirty="0"/>
              <a:t>(1981)</a:t>
            </a:r>
          </a:p>
          <a:p>
            <a:pPr marL="381000" indent="-381000">
              <a:lnSpc>
                <a:spcPct val="105000"/>
              </a:lnSpc>
              <a:buFontTx/>
              <a:buChar char="•"/>
            </a:pPr>
            <a:r>
              <a:rPr lang="zh-CN" altLang="en-US" b="1" dirty="0">
                <a:solidFill>
                  <a:srgbClr val="C00000"/>
                </a:solidFill>
              </a:rPr>
              <a:t>第一台全数字相机</a:t>
            </a:r>
            <a:r>
              <a:rPr lang="en-US" altLang="zh-CN" b="1" dirty="0"/>
              <a:t>:</a:t>
            </a:r>
            <a:r>
              <a:rPr lang="en-US" altLang="zh-CN" dirty="0"/>
              <a:t> Kodak DCS100 (1990)</a:t>
            </a:r>
          </a:p>
          <a:p>
            <a:endParaRPr kumimoji="1" lang="zh-CN" altLang="en-US" dirty="0"/>
          </a:p>
        </p:txBody>
      </p:sp>
      <p:pic>
        <p:nvPicPr>
          <p:cNvPr id="4" name="Picture 6">
            <a:extLst>
              <a:ext uri="{FF2B5EF4-FFF2-40B4-BE49-F238E27FC236}">
                <a16:creationId xmlns:a16="http://schemas.microsoft.com/office/drawing/2014/main" id="{054BEB3D-58A9-9440-ACAE-2A1DE61CD1C1}"/>
              </a:ext>
            </a:extLst>
          </p:cNvPr>
          <p:cNvPicPr>
            <a:picLocks noChangeAspect="1" noChangeArrowheads="1"/>
          </p:cNvPicPr>
          <p:nvPr/>
        </p:nvPicPr>
        <p:blipFill>
          <a:blip r:embed="rId3" cstate="print"/>
          <a:srcRect/>
          <a:stretch>
            <a:fillRect/>
          </a:stretch>
        </p:blipFill>
        <p:spPr bwMode="auto">
          <a:xfrm>
            <a:off x="4876800" y="4648200"/>
            <a:ext cx="2590800" cy="1727200"/>
          </a:xfrm>
          <a:prstGeom prst="rect">
            <a:avLst/>
          </a:prstGeom>
          <a:noFill/>
          <a:ln w="9525">
            <a:noFill/>
            <a:miter lim="800000"/>
            <a:headEnd/>
            <a:tailEnd/>
          </a:ln>
        </p:spPr>
      </p:pic>
    </p:spTree>
    <p:extLst>
      <p:ext uri="{BB962C8B-B14F-4D97-AF65-F5344CB8AC3E}">
        <p14:creationId xmlns:p14="http://schemas.microsoft.com/office/powerpoint/2010/main" val="15395654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 descr="spectrum"/>
          <p:cNvPicPr>
            <a:picLocks noChangeAspect="1" noChangeArrowheads="1"/>
          </p:cNvPicPr>
          <p:nvPr/>
        </p:nvPicPr>
        <p:blipFill>
          <a:blip r:embed="rId3" cstate="print"/>
          <a:srcRect/>
          <a:stretch>
            <a:fillRect/>
          </a:stretch>
        </p:blipFill>
        <p:spPr bwMode="auto">
          <a:xfrm>
            <a:off x="1651000" y="1165225"/>
            <a:ext cx="5940425" cy="3313113"/>
          </a:xfrm>
          <a:prstGeom prst="rect">
            <a:avLst/>
          </a:prstGeom>
          <a:noFill/>
          <a:ln w="9525">
            <a:noFill/>
            <a:miter lim="800000"/>
            <a:headEnd/>
            <a:tailEnd/>
          </a:ln>
        </p:spPr>
      </p:pic>
      <p:sp>
        <p:nvSpPr>
          <p:cNvPr id="23555" name="Text Box 6"/>
          <p:cNvSpPr txBox="1">
            <a:spLocks noChangeArrowheads="1"/>
          </p:cNvSpPr>
          <p:nvPr/>
        </p:nvSpPr>
        <p:spPr bwMode="auto">
          <a:xfrm>
            <a:off x="6877050" y="6381750"/>
            <a:ext cx="3059113" cy="274638"/>
          </a:xfrm>
          <a:prstGeom prst="rect">
            <a:avLst/>
          </a:prstGeom>
          <a:noFill/>
          <a:ln w="9525">
            <a:noFill/>
            <a:miter lim="800000"/>
            <a:headEnd/>
            <a:tailEnd/>
          </a:ln>
        </p:spPr>
        <p:txBody>
          <a:bodyPr>
            <a:spAutoFit/>
          </a:bodyPr>
          <a:lstStyle/>
          <a:p>
            <a:pPr>
              <a:spcBef>
                <a:spcPct val="50000"/>
              </a:spcBef>
            </a:pPr>
            <a:r>
              <a:rPr lang="en-US" sz="1200" b="0"/>
              <a:t>Image credit: nasa.gov</a:t>
            </a:r>
          </a:p>
        </p:txBody>
      </p:sp>
      <p:sp>
        <p:nvSpPr>
          <p:cNvPr id="23556" name="Title 6"/>
          <p:cNvSpPr>
            <a:spLocks noGrp="1"/>
          </p:cNvSpPr>
          <p:nvPr>
            <p:ph type="title"/>
          </p:nvPr>
        </p:nvSpPr>
        <p:spPr>
          <a:xfrm>
            <a:off x="409575" y="0"/>
            <a:ext cx="8229600" cy="1143000"/>
          </a:xfrm>
        </p:spPr>
        <p:txBody>
          <a:bodyPr/>
          <a:lstStyle/>
          <a:p>
            <a:r>
              <a:rPr kumimoji="1" lang="en-US" altLang="zh-CN" sz="4000" dirty="0"/>
              <a:t>2.6</a:t>
            </a:r>
            <a:r>
              <a:rPr kumimoji="1" lang="zh-CN" altLang="en-US" sz="4000" dirty="0"/>
              <a:t> 色彩空间</a:t>
            </a:r>
            <a:endParaRPr lang="en-US" sz="4000" dirty="0"/>
          </a:p>
        </p:txBody>
      </p:sp>
      <p:pic>
        <p:nvPicPr>
          <p:cNvPr id="23557" name="Picture 5" descr="equiluminant"/>
          <p:cNvPicPr>
            <a:picLocks noChangeAspect="1" noChangeArrowheads="1"/>
          </p:cNvPicPr>
          <p:nvPr/>
        </p:nvPicPr>
        <p:blipFill>
          <a:blip r:embed="rId4" cstate="print"/>
          <a:srcRect/>
          <a:stretch>
            <a:fillRect/>
          </a:stretch>
        </p:blipFill>
        <p:spPr bwMode="auto">
          <a:xfrm>
            <a:off x="1541463" y="4086225"/>
            <a:ext cx="3987800" cy="1806575"/>
          </a:xfrm>
          <a:prstGeom prst="rect">
            <a:avLst/>
          </a:prstGeom>
          <a:noFill/>
          <a:ln w="9525">
            <a:noFill/>
            <a:miter lim="800000"/>
            <a:headEnd/>
            <a:tailEnd/>
          </a:ln>
        </p:spPr>
      </p:pic>
      <p:sp>
        <p:nvSpPr>
          <p:cNvPr id="23558" name="Rectangle 7"/>
          <p:cNvSpPr>
            <a:spLocks noChangeArrowheads="1"/>
          </p:cNvSpPr>
          <p:nvPr/>
        </p:nvSpPr>
        <p:spPr bwMode="auto">
          <a:xfrm>
            <a:off x="3124200" y="6075259"/>
            <a:ext cx="1800493" cy="307777"/>
          </a:xfrm>
          <a:prstGeom prst="rect">
            <a:avLst/>
          </a:prstGeom>
          <a:noFill/>
          <a:ln w="9525">
            <a:noFill/>
            <a:miter lim="800000"/>
            <a:headEnd/>
            <a:tailEnd/>
          </a:ln>
        </p:spPr>
        <p:txBody>
          <a:bodyPr wrap="none">
            <a:spAutoFit/>
          </a:bodyPr>
          <a:lstStyle/>
          <a:p>
            <a:pPr eaLnBrk="0" hangingPunct="0"/>
            <a:r>
              <a:rPr lang="zh-CN" altLang="en-US" sz="1400" dirty="0">
                <a:solidFill>
                  <a:schemeClr val="tx2"/>
                </a:solidFill>
                <a:cs typeface="Arial" charset="0"/>
              </a:rPr>
              <a:t>人类可见光感知函数</a:t>
            </a:r>
            <a:endParaRPr lang="en-US" sz="1400" b="0" dirty="0">
              <a:solidFill>
                <a:schemeClr val="tx2"/>
              </a:solidFill>
              <a:cs typeface="Arial" charset="0"/>
            </a:endParaRPr>
          </a:p>
        </p:txBody>
      </p:sp>
      <p:sp>
        <p:nvSpPr>
          <p:cNvPr id="2" name="矩形 1">
            <a:extLst>
              <a:ext uri="{FF2B5EF4-FFF2-40B4-BE49-F238E27FC236}">
                <a16:creationId xmlns:a16="http://schemas.microsoft.com/office/drawing/2014/main" id="{952DDFAE-E946-E34E-AC1B-FEB789B64672}"/>
              </a:ext>
            </a:extLst>
          </p:cNvPr>
          <p:cNvSpPr/>
          <p:nvPr/>
        </p:nvSpPr>
        <p:spPr>
          <a:xfrm>
            <a:off x="533400" y="1610577"/>
            <a:ext cx="1415772" cy="584775"/>
          </a:xfrm>
          <a:prstGeom prst="rect">
            <a:avLst/>
          </a:prstGeom>
        </p:spPr>
        <p:txBody>
          <a:bodyPr wrap="none">
            <a:spAutoFit/>
          </a:bodyPr>
          <a:lstStyle/>
          <a:p>
            <a:r>
              <a:rPr lang="zh-CN" altLang="en-US" sz="3200" dirty="0"/>
              <a:t>电磁谱</a:t>
            </a:r>
          </a:p>
        </p:txBody>
      </p:sp>
    </p:spTree>
    <p:extLst>
      <p:ext uri="{BB962C8B-B14F-4D97-AF65-F5344CB8AC3E}">
        <p14:creationId xmlns:p14="http://schemas.microsoft.com/office/powerpoint/2010/main" val="31585060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006F36-F872-A14D-9F3E-E1D1CC7085AD}"/>
              </a:ext>
            </a:extLst>
          </p:cNvPr>
          <p:cNvSpPr>
            <a:spLocks noGrp="1"/>
          </p:cNvSpPr>
          <p:nvPr>
            <p:ph type="title"/>
          </p:nvPr>
        </p:nvSpPr>
        <p:spPr/>
        <p:txBody>
          <a:bodyPr/>
          <a:lstStyle/>
          <a:p>
            <a:r>
              <a:rPr kumimoji="1" lang="en-US" altLang="zh-CN" dirty="0"/>
              <a:t>2.6</a:t>
            </a:r>
            <a:r>
              <a:rPr kumimoji="1" lang="zh-CN" altLang="en-US" dirty="0"/>
              <a:t> 色彩空间</a:t>
            </a:r>
          </a:p>
        </p:txBody>
      </p:sp>
      <p:sp>
        <p:nvSpPr>
          <p:cNvPr id="3" name="内容占位符 2">
            <a:extLst>
              <a:ext uri="{FF2B5EF4-FFF2-40B4-BE49-F238E27FC236}">
                <a16:creationId xmlns:a16="http://schemas.microsoft.com/office/drawing/2014/main" id="{5A090A7C-246B-7445-9956-B7F77AD5A75F}"/>
              </a:ext>
            </a:extLst>
          </p:cNvPr>
          <p:cNvSpPr>
            <a:spLocks noGrp="1"/>
          </p:cNvSpPr>
          <p:nvPr>
            <p:ph idx="1"/>
          </p:nvPr>
        </p:nvSpPr>
        <p:spPr/>
        <p:txBody>
          <a:bodyPr/>
          <a:lstStyle/>
          <a:p>
            <a:r>
              <a:rPr kumimoji="1" lang="zh-CN" altLang="en-US" dirty="0"/>
              <a:t>光谱</a:t>
            </a:r>
          </a:p>
        </p:txBody>
      </p:sp>
      <p:pic>
        <p:nvPicPr>
          <p:cNvPr id="4" name="Picture 4">
            <a:extLst>
              <a:ext uri="{FF2B5EF4-FFF2-40B4-BE49-F238E27FC236}">
                <a16:creationId xmlns:a16="http://schemas.microsoft.com/office/drawing/2014/main" id="{BEADD7D1-2F49-5448-92BF-C8839DC7EFF5}"/>
              </a:ext>
            </a:extLst>
          </p:cNvPr>
          <p:cNvPicPr>
            <a:picLocks noChangeAspect="1" noChangeArrowheads="1"/>
          </p:cNvPicPr>
          <p:nvPr/>
        </p:nvPicPr>
        <p:blipFill>
          <a:blip r:embed="rId3" cstate="print"/>
          <a:srcRect/>
          <a:stretch>
            <a:fillRect/>
          </a:stretch>
        </p:blipFill>
        <p:spPr bwMode="auto">
          <a:xfrm>
            <a:off x="2286000" y="1417638"/>
            <a:ext cx="5867400" cy="5086350"/>
          </a:xfrm>
          <a:prstGeom prst="rect">
            <a:avLst/>
          </a:prstGeom>
          <a:noFill/>
          <a:ln w="9525">
            <a:noFill/>
            <a:miter lim="800000"/>
            <a:headEnd/>
            <a:tailEnd/>
          </a:ln>
        </p:spPr>
      </p:pic>
    </p:spTree>
    <p:extLst>
      <p:ext uri="{BB962C8B-B14F-4D97-AF65-F5344CB8AC3E}">
        <p14:creationId xmlns:p14="http://schemas.microsoft.com/office/powerpoint/2010/main" val="3517233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5F2283-7400-2141-962F-932A29A57780}"/>
              </a:ext>
            </a:extLst>
          </p:cNvPr>
          <p:cNvSpPr>
            <a:spLocks noGrp="1"/>
          </p:cNvSpPr>
          <p:nvPr>
            <p:ph type="title"/>
          </p:nvPr>
        </p:nvSpPr>
        <p:spPr/>
        <p:txBody>
          <a:bodyPr/>
          <a:lstStyle/>
          <a:p>
            <a:r>
              <a:rPr kumimoji="1" lang="en-US" altLang="zh-CN" dirty="0"/>
              <a:t>2.6</a:t>
            </a:r>
            <a:r>
              <a:rPr kumimoji="1" lang="zh-CN" altLang="en-US" dirty="0"/>
              <a:t> 色彩空间</a:t>
            </a:r>
          </a:p>
        </p:txBody>
      </p:sp>
      <p:sp>
        <p:nvSpPr>
          <p:cNvPr id="3" name="内容占位符 2">
            <a:extLst>
              <a:ext uri="{FF2B5EF4-FFF2-40B4-BE49-F238E27FC236}">
                <a16:creationId xmlns:a16="http://schemas.microsoft.com/office/drawing/2014/main" id="{3FD81575-3BB7-2644-95FD-2547CDFA071D}"/>
              </a:ext>
            </a:extLst>
          </p:cNvPr>
          <p:cNvSpPr>
            <a:spLocks noGrp="1"/>
          </p:cNvSpPr>
          <p:nvPr>
            <p:ph idx="1"/>
          </p:nvPr>
        </p:nvSpPr>
        <p:spPr/>
        <p:txBody>
          <a:bodyPr/>
          <a:lstStyle/>
          <a:p>
            <a:endParaRPr kumimoji="1" lang="zh-CN" altLang="en-US"/>
          </a:p>
        </p:txBody>
      </p:sp>
      <p:grpSp>
        <p:nvGrpSpPr>
          <p:cNvPr id="4" name="Group 28">
            <a:extLst>
              <a:ext uri="{FF2B5EF4-FFF2-40B4-BE49-F238E27FC236}">
                <a16:creationId xmlns:a16="http://schemas.microsoft.com/office/drawing/2014/main" id="{79BE961B-1A5C-6C41-816B-DFC19F52A693}"/>
              </a:ext>
            </a:extLst>
          </p:cNvPr>
          <p:cNvGrpSpPr>
            <a:grpSpLocks/>
          </p:cNvGrpSpPr>
          <p:nvPr/>
        </p:nvGrpSpPr>
        <p:grpSpPr bwMode="auto">
          <a:xfrm>
            <a:off x="914400" y="2057400"/>
            <a:ext cx="7010400" cy="1068387"/>
            <a:chOff x="1056" y="1273"/>
            <a:chExt cx="4416" cy="673"/>
          </a:xfrm>
        </p:grpSpPr>
        <p:pic>
          <p:nvPicPr>
            <p:cNvPr id="5" name="Picture 29">
              <a:extLst>
                <a:ext uri="{FF2B5EF4-FFF2-40B4-BE49-F238E27FC236}">
                  <a16:creationId xmlns:a16="http://schemas.microsoft.com/office/drawing/2014/main" id="{29E95039-3C3E-B040-851C-7BFA30B24373}"/>
                </a:ext>
              </a:extLst>
            </p:cNvPr>
            <p:cNvPicPr>
              <a:picLocks noChangeAspect="1" noChangeArrowheads="1"/>
            </p:cNvPicPr>
            <p:nvPr/>
          </p:nvPicPr>
          <p:blipFill>
            <a:blip r:embed="rId2" cstate="print"/>
            <a:srcRect/>
            <a:stretch>
              <a:fillRect/>
            </a:stretch>
          </p:blipFill>
          <p:spPr bwMode="auto">
            <a:xfrm>
              <a:off x="1056" y="1273"/>
              <a:ext cx="768" cy="647"/>
            </a:xfrm>
            <a:prstGeom prst="rect">
              <a:avLst/>
            </a:prstGeom>
            <a:noFill/>
            <a:ln w="9525">
              <a:noFill/>
              <a:miter lim="800000"/>
              <a:headEnd/>
              <a:tailEnd/>
            </a:ln>
          </p:spPr>
        </p:pic>
        <p:pic>
          <p:nvPicPr>
            <p:cNvPr id="6" name="Picture 30">
              <a:extLst>
                <a:ext uri="{FF2B5EF4-FFF2-40B4-BE49-F238E27FC236}">
                  <a16:creationId xmlns:a16="http://schemas.microsoft.com/office/drawing/2014/main" id="{C00A08B1-1AF4-0D43-A020-EC33305CF5E8}"/>
                </a:ext>
              </a:extLst>
            </p:cNvPr>
            <p:cNvPicPr>
              <a:picLocks noChangeAspect="1" noChangeArrowheads="1"/>
            </p:cNvPicPr>
            <p:nvPr/>
          </p:nvPicPr>
          <p:blipFill>
            <a:blip r:embed="rId3" cstate="print"/>
            <a:srcRect/>
            <a:stretch>
              <a:fillRect/>
            </a:stretch>
          </p:blipFill>
          <p:spPr bwMode="auto">
            <a:xfrm>
              <a:off x="2304" y="1287"/>
              <a:ext cx="768" cy="631"/>
            </a:xfrm>
            <a:prstGeom prst="rect">
              <a:avLst/>
            </a:prstGeom>
            <a:noFill/>
            <a:ln w="9525">
              <a:noFill/>
              <a:miter lim="800000"/>
              <a:headEnd/>
              <a:tailEnd/>
            </a:ln>
          </p:spPr>
        </p:pic>
        <p:pic>
          <p:nvPicPr>
            <p:cNvPr id="7" name="Picture 31">
              <a:extLst>
                <a:ext uri="{FF2B5EF4-FFF2-40B4-BE49-F238E27FC236}">
                  <a16:creationId xmlns:a16="http://schemas.microsoft.com/office/drawing/2014/main" id="{1AA22E63-64C2-CD42-A019-7F4925C1892C}"/>
                </a:ext>
              </a:extLst>
            </p:cNvPr>
            <p:cNvPicPr>
              <a:picLocks noChangeAspect="1" noChangeArrowheads="1"/>
            </p:cNvPicPr>
            <p:nvPr/>
          </p:nvPicPr>
          <p:blipFill>
            <a:blip r:embed="rId4" cstate="print"/>
            <a:srcRect/>
            <a:stretch>
              <a:fillRect/>
            </a:stretch>
          </p:blipFill>
          <p:spPr bwMode="auto">
            <a:xfrm>
              <a:off x="4752" y="1296"/>
              <a:ext cx="720" cy="604"/>
            </a:xfrm>
            <a:prstGeom prst="rect">
              <a:avLst/>
            </a:prstGeom>
            <a:noFill/>
            <a:ln w="9525">
              <a:noFill/>
              <a:miter lim="800000"/>
              <a:headEnd/>
              <a:tailEnd/>
            </a:ln>
          </p:spPr>
        </p:pic>
        <p:pic>
          <p:nvPicPr>
            <p:cNvPr id="8" name="Picture 32">
              <a:extLst>
                <a:ext uri="{FF2B5EF4-FFF2-40B4-BE49-F238E27FC236}">
                  <a16:creationId xmlns:a16="http://schemas.microsoft.com/office/drawing/2014/main" id="{D45BD077-D6C5-0F48-AEA9-6F9B84F7921B}"/>
                </a:ext>
              </a:extLst>
            </p:cNvPr>
            <p:cNvPicPr>
              <a:picLocks noChangeAspect="1" noChangeArrowheads="1"/>
            </p:cNvPicPr>
            <p:nvPr/>
          </p:nvPicPr>
          <p:blipFill>
            <a:blip r:embed="rId5" cstate="print"/>
            <a:srcRect/>
            <a:stretch>
              <a:fillRect/>
            </a:stretch>
          </p:blipFill>
          <p:spPr bwMode="auto">
            <a:xfrm>
              <a:off x="3552" y="1296"/>
              <a:ext cx="720" cy="650"/>
            </a:xfrm>
            <a:prstGeom prst="rect">
              <a:avLst/>
            </a:prstGeom>
            <a:noFill/>
            <a:ln w="9525">
              <a:noFill/>
              <a:miter lim="800000"/>
              <a:headEnd/>
              <a:tailEnd/>
            </a:ln>
          </p:spPr>
        </p:pic>
      </p:grpSp>
      <p:grpSp>
        <p:nvGrpSpPr>
          <p:cNvPr id="9" name="Group 7">
            <a:extLst>
              <a:ext uri="{FF2B5EF4-FFF2-40B4-BE49-F238E27FC236}">
                <a16:creationId xmlns:a16="http://schemas.microsoft.com/office/drawing/2014/main" id="{C3D6174C-43CF-0643-BEDF-BF718118F9C3}"/>
              </a:ext>
            </a:extLst>
          </p:cNvPr>
          <p:cNvGrpSpPr>
            <a:grpSpLocks/>
          </p:cNvGrpSpPr>
          <p:nvPr/>
        </p:nvGrpSpPr>
        <p:grpSpPr bwMode="auto">
          <a:xfrm>
            <a:off x="609600" y="3265488"/>
            <a:ext cx="2044700" cy="3046412"/>
            <a:chOff x="816" y="2057"/>
            <a:chExt cx="1288" cy="1919"/>
          </a:xfrm>
        </p:grpSpPr>
        <p:pic>
          <p:nvPicPr>
            <p:cNvPr id="10" name="Picture 8">
              <a:extLst>
                <a:ext uri="{FF2B5EF4-FFF2-40B4-BE49-F238E27FC236}">
                  <a16:creationId xmlns:a16="http://schemas.microsoft.com/office/drawing/2014/main" id="{78073492-8EF4-A242-AFF7-91A74FA9F0C7}"/>
                </a:ext>
              </a:extLst>
            </p:cNvPr>
            <p:cNvPicPr>
              <a:picLocks noChangeAspect="1" noChangeArrowheads="1"/>
            </p:cNvPicPr>
            <p:nvPr/>
          </p:nvPicPr>
          <p:blipFill>
            <a:blip r:embed="rId6" cstate="print"/>
            <a:srcRect/>
            <a:stretch>
              <a:fillRect/>
            </a:stretch>
          </p:blipFill>
          <p:spPr bwMode="auto">
            <a:xfrm>
              <a:off x="920" y="2057"/>
              <a:ext cx="1033" cy="1631"/>
            </a:xfrm>
            <a:prstGeom prst="rect">
              <a:avLst/>
            </a:prstGeom>
            <a:noFill/>
            <a:ln w="9525">
              <a:noFill/>
              <a:miter lim="800000"/>
              <a:headEnd/>
              <a:tailEnd/>
            </a:ln>
          </p:spPr>
        </p:pic>
        <p:sp>
          <p:nvSpPr>
            <p:cNvPr id="11" name="Rectangle 9">
              <a:extLst>
                <a:ext uri="{FF2B5EF4-FFF2-40B4-BE49-F238E27FC236}">
                  <a16:creationId xmlns:a16="http://schemas.microsoft.com/office/drawing/2014/main" id="{A35718C6-F1EB-1C4F-B553-4EBEC0266F40}"/>
                </a:ext>
              </a:extLst>
            </p:cNvPr>
            <p:cNvSpPr>
              <a:spLocks noChangeArrowheads="1"/>
            </p:cNvSpPr>
            <p:nvPr/>
          </p:nvSpPr>
          <p:spPr bwMode="auto">
            <a:xfrm>
              <a:off x="908" y="2058"/>
              <a:ext cx="1045" cy="1617"/>
            </a:xfrm>
            <a:prstGeom prst="rect">
              <a:avLst/>
            </a:prstGeom>
            <a:noFill/>
            <a:ln w="9525">
              <a:solidFill>
                <a:schemeClr val="bg1"/>
              </a:solidFill>
              <a:miter lim="800000"/>
              <a:headEnd/>
              <a:tailEnd/>
            </a:ln>
          </p:spPr>
          <p:txBody>
            <a:bodyPr wrap="none" anchor="ctr"/>
            <a:lstStyle/>
            <a:p>
              <a:pPr fontAlgn="base">
                <a:spcBef>
                  <a:spcPct val="0"/>
                </a:spcBef>
                <a:spcAft>
                  <a:spcPct val="0"/>
                </a:spcAft>
              </a:pPr>
              <a:endParaRPr lang="en-US" b="1">
                <a:solidFill>
                  <a:srgbClr val="000000"/>
                </a:solidFill>
                <a:latin typeface="Arial" charset="0"/>
              </a:endParaRPr>
            </a:p>
          </p:txBody>
        </p:sp>
        <p:sp>
          <p:nvSpPr>
            <p:cNvPr id="12" name="Text Box 10">
              <a:extLst>
                <a:ext uri="{FF2B5EF4-FFF2-40B4-BE49-F238E27FC236}">
                  <a16:creationId xmlns:a16="http://schemas.microsoft.com/office/drawing/2014/main" id="{3F908C54-6BA0-1842-8F82-0C653D5E867F}"/>
                </a:ext>
              </a:extLst>
            </p:cNvPr>
            <p:cNvSpPr txBox="1">
              <a:spLocks noChangeArrowheads="1"/>
            </p:cNvSpPr>
            <p:nvPr/>
          </p:nvSpPr>
          <p:spPr bwMode="auto">
            <a:xfrm>
              <a:off x="1008" y="2160"/>
              <a:ext cx="469" cy="288"/>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2400">
                  <a:solidFill>
                    <a:srgbClr val="FF0000"/>
                  </a:solidFill>
                  <a:latin typeface="Helvetica" pitchFamily="34" charset="0"/>
                </a:rPr>
                <a:t>Red</a:t>
              </a:r>
            </a:p>
          </p:txBody>
        </p:sp>
        <p:sp>
          <p:nvSpPr>
            <p:cNvPr id="13" name="Text Box 11">
              <a:extLst>
                <a:ext uri="{FF2B5EF4-FFF2-40B4-BE49-F238E27FC236}">
                  <a16:creationId xmlns:a16="http://schemas.microsoft.com/office/drawing/2014/main" id="{8E2D052B-520E-2841-B2D2-AC44F6EBD75F}"/>
                </a:ext>
              </a:extLst>
            </p:cNvPr>
            <p:cNvSpPr txBox="1">
              <a:spLocks noChangeArrowheads="1"/>
            </p:cNvSpPr>
            <p:nvPr/>
          </p:nvSpPr>
          <p:spPr bwMode="auto">
            <a:xfrm>
              <a:off x="816" y="3688"/>
              <a:ext cx="1288" cy="288"/>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2400">
                  <a:solidFill>
                    <a:srgbClr val="FFFFFF"/>
                  </a:solidFill>
                  <a:latin typeface="Helvetica" pitchFamily="34" charset="0"/>
                </a:rPr>
                <a:t>400          700</a:t>
              </a:r>
            </a:p>
          </p:txBody>
        </p:sp>
      </p:grpSp>
      <p:grpSp>
        <p:nvGrpSpPr>
          <p:cNvPr id="14" name="Group 12">
            <a:extLst>
              <a:ext uri="{FF2B5EF4-FFF2-40B4-BE49-F238E27FC236}">
                <a16:creationId xmlns:a16="http://schemas.microsoft.com/office/drawing/2014/main" id="{9D9871D0-A330-9448-8DB1-C1D30197F7DE}"/>
              </a:ext>
            </a:extLst>
          </p:cNvPr>
          <p:cNvGrpSpPr>
            <a:grpSpLocks/>
          </p:cNvGrpSpPr>
          <p:nvPr/>
        </p:nvGrpSpPr>
        <p:grpSpPr bwMode="auto">
          <a:xfrm>
            <a:off x="2566988" y="3265488"/>
            <a:ext cx="2044700" cy="3046412"/>
            <a:chOff x="2049" y="2057"/>
            <a:chExt cx="1288" cy="1919"/>
          </a:xfrm>
        </p:grpSpPr>
        <p:pic>
          <p:nvPicPr>
            <p:cNvPr id="15" name="Picture 13">
              <a:extLst>
                <a:ext uri="{FF2B5EF4-FFF2-40B4-BE49-F238E27FC236}">
                  <a16:creationId xmlns:a16="http://schemas.microsoft.com/office/drawing/2014/main" id="{4D593038-E07E-7D45-8D37-1E45A72DB4F5}"/>
                </a:ext>
              </a:extLst>
            </p:cNvPr>
            <p:cNvPicPr>
              <a:picLocks noChangeAspect="1" noChangeArrowheads="1"/>
            </p:cNvPicPr>
            <p:nvPr/>
          </p:nvPicPr>
          <p:blipFill>
            <a:blip r:embed="rId7" cstate="print"/>
            <a:srcRect/>
            <a:stretch>
              <a:fillRect/>
            </a:stretch>
          </p:blipFill>
          <p:spPr bwMode="auto">
            <a:xfrm>
              <a:off x="2134" y="2057"/>
              <a:ext cx="1042" cy="1645"/>
            </a:xfrm>
            <a:prstGeom prst="rect">
              <a:avLst/>
            </a:prstGeom>
            <a:noFill/>
            <a:ln w="9525">
              <a:noFill/>
              <a:miter lim="800000"/>
              <a:headEnd/>
              <a:tailEnd/>
            </a:ln>
          </p:spPr>
        </p:pic>
        <p:sp>
          <p:nvSpPr>
            <p:cNvPr id="16" name="Rectangle 14">
              <a:extLst>
                <a:ext uri="{FF2B5EF4-FFF2-40B4-BE49-F238E27FC236}">
                  <a16:creationId xmlns:a16="http://schemas.microsoft.com/office/drawing/2014/main" id="{1585D9E0-7FB5-B34E-9472-67B0763C0AB1}"/>
                </a:ext>
              </a:extLst>
            </p:cNvPr>
            <p:cNvSpPr>
              <a:spLocks noChangeArrowheads="1"/>
            </p:cNvSpPr>
            <p:nvPr/>
          </p:nvSpPr>
          <p:spPr bwMode="auto">
            <a:xfrm>
              <a:off x="2129" y="2057"/>
              <a:ext cx="1046" cy="1632"/>
            </a:xfrm>
            <a:prstGeom prst="rect">
              <a:avLst/>
            </a:prstGeom>
            <a:noFill/>
            <a:ln w="9525">
              <a:solidFill>
                <a:schemeClr val="bg1"/>
              </a:solidFill>
              <a:miter lim="800000"/>
              <a:headEnd/>
              <a:tailEnd/>
            </a:ln>
          </p:spPr>
          <p:txBody>
            <a:bodyPr wrap="none" anchor="ctr"/>
            <a:lstStyle/>
            <a:p>
              <a:pPr fontAlgn="base">
                <a:spcBef>
                  <a:spcPct val="0"/>
                </a:spcBef>
                <a:spcAft>
                  <a:spcPct val="0"/>
                </a:spcAft>
              </a:pPr>
              <a:endParaRPr lang="en-US" b="1">
                <a:solidFill>
                  <a:srgbClr val="000000"/>
                </a:solidFill>
                <a:latin typeface="Arial" charset="0"/>
              </a:endParaRPr>
            </a:p>
          </p:txBody>
        </p:sp>
        <p:sp>
          <p:nvSpPr>
            <p:cNvPr id="17" name="Text Box 15">
              <a:extLst>
                <a:ext uri="{FF2B5EF4-FFF2-40B4-BE49-F238E27FC236}">
                  <a16:creationId xmlns:a16="http://schemas.microsoft.com/office/drawing/2014/main" id="{1C1E4AC1-A5A0-0A44-B0CA-0076758FD3E6}"/>
                </a:ext>
              </a:extLst>
            </p:cNvPr>
            <p:cNvSpPr txBox="1">
              <a:spLocks noChangeArrowheads="1"/>
            </p:cNvSpPr>
            <p:nvPr/>
          </p:nvSpPr>
          <p:spPr bwMode="auto">
            <a:xfrm>
              <a:off x="2112" y="2112"/>
              <a:ext cx="683" cy="288"/>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2400">
                  <a:solidFill>
                    <a:srgbClr val="FFFF00"/>
                  </a:solidFill>
                  <a:latin typeface="Helvetica" pitchFamily="34" charset="0"/>
                </a:rPr>
                <a:t>Yellow</a:t>
              </a:r>
            </a:p>
          </p:txBody>
        </p:sp>
        <p:sp>
          <p:nvSpPr>
            <p:cNvPr id="18" name="Text Box 16">
              <a:extLst>
                <a:ext uri="{FF2B5EF4-FFF2-40B4-BE49-F238E27FC236}">
                  <a16:creationId xmlns:a16="http://schemas.microsoft.com/office/drawing/2014/main" id="{F7BF7510-A5D1-A048-AA51-9286E885FC9D}"/>
                </a:ext>
              </a:extLst>
            </p:cNvPr>
            <p:cNvSpPr txBox="1">
              <a:spLocks noChangeArrowheads="1"/>
            </p:cNvSpPr>
            <p:nvPr/>
          </p:nvSpPr>
          <p:spPr bwMode="auto">
            <a:xfrm>
              <a:off x="2049" y="3688"/>
              <a:ext cx="1288" cy="288"/>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2400">
                  <a:solidFill>
                    <a:srgbClr val="FFFFFF"/>
                  </a:solidFill>
                  <a:latin typeface="Helvetica" pitchFamily="34" charset="0"/>
                </a:rPr>
                <a:t>400          700</a:t>
              </a:r>
            </a:p>
          </p:txBody>
        </p:sp>
      </p:grpSp>
      <p:grpSp>
        <p:nvGrpSpPr>
          <p:cNvPr id="19" name="Group 17">
            <a:extLst>
              <a:ext uri="{FF2B5EF4-FFF2-40B4-BE49-F238E27FC236}">
                <a16:creationId xmlns:a16="http://schemas.microsoft.com/office/drawing/2014/main" id="{C0B2D2BE-23C8-A54A-9C53-54BF2A01A163}"/>
              </a:ext>
            </a:extLst>
          </p:cNvPr>
          <p:cNvGrpSpPr>
            <a:grpSpLocks/>
          </p:cNvGrpSpPr>
          <p:nvPr/>
        </p:nvGrpSpPr>
        <p:grpSpPr bwMode="auto">
          <a:xfrm>
            <a:off x="4522788" y="3265488"/>
            <a:ext cx="2044700" cy="3046412"/>
            <a:chOff x="3281" y="2057"/>
            <a:chExt cx="1288" cy="1919"/>
          </a:xfrm>
        </p:grpSpPr>
        <p:pic>
          <p:nvPicPr>
            <p:cNvPr id="20" name="Picture 18">
              <a:extLst>
                <a:ext uri="{FF2B5EF4-FFF2-40B4-BE49-F238E27FC236}">
                  <a16:creationId xmlns:a16="http://schemas.microsoft.com/office/drawing/2014/main" id="{CCACCEC9-24A3-E849-95E8-55D3768C5339}"/>
                </a:ext>
              </a:extLst>
            </p:cNvPr>
            <p:cNvPicPr>
              <a:picLocks noChangeAspect="1" noChangeArrowheads="1"/>
            </p:cNvPicPr>
            <p:nvPr/>
          </p:nvPicPr>
          <p:blipFill>
            <a:blip r:embed="rId8" cstate="print"/>
            <a:srcRect/>
            <a:stretch>
              <a:fillRect/>
            </a:stretch>
          </p:blipFill>
          <p:spPr bwMode="auto">
            <a:xfrm>
              <a:off x="3376" y="2057"/>
              <a:ext cx="1040" cy="1645"/>
            </a:xfrm>
            <a:prstGeom prst="rect">
              <a:avLst/>
            </a:prstGeom>
            <a:noFill/>
            <a:ln w="9525">
              <a:noFill/>
              <a:miter lim="800000"/>
              <a:headEnd/>
              <a:tailEnd/>
            </a:ln>
          </p:spPr>
        </p:pic>
        <p:sp>
          <p:nvSpPr>
            <p:cNvPr id="21" name="Rectangle 19">
              <a:extLst>
                <a:ext uri="{FF2B5EF4-FFF2-40B4-BE49-F238E27FC236}">
                  <a16:creationId xmlns:a16="http://schemas.microsoft.com/office/drawing/2014/main" id="{47159421-3601-9B43-BC73-D3E51A431E24}"/>
                </a:ext>
              </a:extLst>
            </p:cNvPr>
            <p:cNvSpPr>
              <a:spLocks noChangeArrowheads="1"/>
            </p:cNvSpPr>
            <p:nvPr/>
          </p:nvSpPr>
          <p:spPr bwMode="auto">
            <a:xfrm>
              <a:off x="3365" y="2062"/>
              <a:ext cx="1045" cy="1632"/>
            </a:xfrm>
            <a:prstGeom prst="rect">
              <a:avLst/>
            </a:prstGeom>
            <a:noFill/>
            <a:ln w="9525">
              <a:solidFill>
                <a:schemeClr val="bg1"/>
              </a:solidFill>
              <a:miter lim="800000"/>
              <a:headEnd/>
              <a:tailEnd/>
            </a:ln>
          </p:spPr>
          <p:txBody>
            <a:bodyPr wrap="none" anchor="ctr"/>
            <a:lstStyle/>
            <a:p>
              <a:pPr fontAlgn="base">
                <a:spcBef>
                  <a:spcPct val="0"/>
                </a:spcBef>
                <a:spcAft>
                  <a:spcPct val="0"/>
                </a:spcAft>
              </a:pPr>
              <a:endParaRPr lang="en-US" b="1">
                <a:solidFill>
                  <a:srgbClr val="000000"/>
                </a:solidFill>
                <a:latin typeface="Arial" charset="0"/>
              </a:endParaRPr>
            </a:p>
          </p:txBody>
        </p:sp>
        <p:sp>
          <p:nvSpPr>
            <p:cNvPr id="22" name="Text Box 20">
              <a:extLst>
                <a:ext uri="{FF2B5EF4-FFF2-40B4-BE49-F238E27FC236}">
                  <a16:creationId xmlns:a16="http://schemas.microsoft.com/office/drawing/2014/main" id="{59DBC9DE-2424-AE4E-A0A0-AE4A70886C89}"/>
                </a:ext>
              </a:extLst>
            </p:cNvPr>
            <p:cNvSpPr txBox="1">
              <a:spLocks noChangeArrowheads="1"/>
            </p:cNvSpPr>
            <p:nvPr/>
          </p:nvSpPr>
          <p:spPr bwMode="auto">
            <a:xfrm>
              <a:off x="3408" y="2112"/>
              <a:ext cx="501" cy="288"/>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2400">
                  <a:solidFill>
                    <a:srgbClr val="00FFFF"/>
                  </a:solidFill>
                  <a:latin typeface="Helvetica" pitchFamily="34" charset="0"/>
                </a:rPr>
                <a:t>Blue</a:t>
              </a:r>
            </a:p>
          </p:txBody>
        </p:sp>
        <p:sp>
          <p:nvSpPr>
            <p:cNvPr id="23" name="Text Box 21">
              <a:extLst>
                <a:ext uri="{FF2B5EF4-FFF2-40B4-BE49-F238E27FC236}">
                  <a16:creationId xmlns:a16="http://schemas.microsoft.com/office/drawing/2014/main" id="{8A53D363-35A4-4C4B-ADB7-997CC59C8E77}"/>
                </a:ext>
              </a:extLst>
            </p:cNvPr>
            <p:cNvSpPr txBox="1">
              <a:spLocks noChangeArrowheads="1"/>
            </p:cNvSpPr>
            <p:nvPr/>
          </p:nvSpPr>
          <p:spPr bwMode="auto">
            <a:xfrm>
              <a:off x="3281" y="3688"/>
              <a:ext cx="1288" cy="288"/>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2400">
                  <a:solidFill>
                    <a:srgbClr val="FFFFFF"/>
                  </a:solidFill>
                  <a:latin typeface="Helvetica" pitchFamily="34" charset="0"/>
                </a:rPr>
                <a:t>400          700</a:t>
              </a:r>
            </a:p>
          </p:txBody>
        </p:sp>
      </p:grpSp>
      <p:grpSp>
        <p:nvGrpSpPr>
          <p:cNvPr id="24" name="Group 22">
            <a:extLst>
              <a:ext uri="{FF2B5EF4-FFF2-40B4-BE49-F238E27FC236}">
                <a16:creationId xmlns:a16="http://schemas.microsoft.com/office/drawing/2014/main" id="{4AA0DB5E-8221-E843-BE42-BA7CEF395948}"/>
              </a:ext>
            </a:extLst>
          </p:cNvPr>
          <p:cNvGrpSpPr>
            <a:grpSpLocks/>
          </p:cNvGrpSpPr>
          <p:nvPr/>
        </p:nvGrpSpPr>
        <p:grpSpPr bwMode="auto">
          <a:xfrm>
            <a:off x="6480175" y="3263900"/>
            <a:ext cx="2044700" cy="3048000"/>
            <a:chOff x="4514" y="2056"/>
            <a:chExt cx="1288" cy="1920"/>
          </a:xfrm>
        </p:grpSpPr>
        <p:pic>
          <p:nvPicPr>
            <p:cNvPr id="25" name="Picture 23">
              <a:extLst>
                <a:ext uri="{FF2B5EF4-FFF2-40B4-BE49-F238E27FC236}">
                  <a16:creationId xmlns:a16="http://schemas.microsoft.com/office/drawing/2014/main" id="{43E9D5D7-55D8-5946-9E03-4A161617BDA7}"/>
                </a:ext>
              </a:extLst>
            </p:cNvPr>
            <p:cNvPicPr>
              <a:picLocks noChangeAspect="1" noChangeArrowheads="1"/>
            </p:cNvPicPr>
            <p:nvPr/>
          </p:nvPicPr>
          <p:blipFill>
            <a:blip r:embed="rId9" cstate="print"/>
            <a:srcRect/>
            <a:stretch>
              <a:fillRect/>
            </a:stretch>
          </p:blipFill>
          <p:spPr bwMode="auto">
            <a:xfrm>
              <a:off x="4632" y="2057"/>
              <a:ext cx="1034" cy="1638"/>
            </a:xfrm>
            <a:prstGeom prst="rect">
              <a:avLst/>
            </a:prstGeom>
            <a:noFill/>
            <a:ln w="9525">
              <a:noFill/>
              <a:miter lim="800000"/>
              <a:headEnd/>
              <a:tailEnd/>
            </a:ln>
          </p:spPr>
        </p:pic>
        <p:sp>
          <p:nvSpPr>
            <p:cNvPr id="26" name="Text Box 24">
              <a:extLst>
                <a:ext uri="{FF2B5EF4-FFF2-40B4-BE49-F238E27FC236}">
                  <a16:creationId xmlns:a16="http://schemas.microsoft.com/office/drawing/2014/main" id="{86FE10D9-1664-1B40-B6E7-9F3637D2850D}"/>
                </a:ext>
              </a:extLst>
            </p:cNvPr>
            <p:cNvSpPr txBox="1">
              <a:spLocks noChangeArrowheads="1"/>
            </p:cNvSpPr>
            <p:nvPr/>
          </p:nvSpPr>
          <p:spPr bwMode="auto">
            <a:xfrm>
              <a:off x="4656" y="2112"/>
              <a:ext cx="672" cy="288"/>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2400">
                  <a:solidFill>
                    <a:srgbClr val="9966FF"/>
                  </a:solidFill>
                  <a:latin typeface="Helvetica" pitchFamily="34" charset="0"/>
                </a:rPr>
                <a:t>Purple</a:t>
              </a:r>
            </a:p>
          </p:txBody>
        </p:sp>
        <p:sp>
          <p:nvSpPr>
            <p:cNvPr id="27" name="Text Box 25">
              <a:extLst>
                <a:ext uri="{FF2B5EF4-FFF2-40B4-BE49-F238E27FC236}">
                  <a16:creationId xmlns:a16="http://schemas.microsoft.com/office/drawing/2014/main" id="{E3D11D05-9965-C643-8FEE-7BF0F3BB8897}"/>
                </a:ext>
              </a:extLst>
            </p:cNvPr>
            <p:cNvSpPr txBox="1">
              <a:spLocks noChangeArrowheads="1"/>
            </p:cNvSpPr>
            <p:nvPr/>
          </p:nvSpPr>
          <p:spPr bwMode="auto">
            <a:xfrm>
              <a:off x="4514" y="3688"/>
              <a:ext cx="1288" cy="288"/>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2400">
                  <a:solidFill>
                    <a:srgbClr val="FFFFFF"/>
                  </a:solidFill>
                  <a:latin typeface="Helvetica" pitchFamily="34" charset="0"/>
                </a:rPr>
                <a:t>400          700</a:t>
              </a:r>
            </a:p>
          </p:txBody>
        </p:sp>
        <p:sp>
          <p:nvSpPr>
            <p:cNvPr id="28" name="Rectangle 26">
              <a:extLst>
                <a:ext uri="{FF2B5EF4-FFF2-40B4-BE49-F238E27FC236}">
                  <a16:creationId xmlns:a16="http://schemas.microsoft.com/office/drawing/2014/main" id="{020E1DBC-0F72-A940-82A2-CBEF3A525563}"/>
                </a:ext>
              </a:extLst>
            </p:cNvPr>
            <p:cNvSpPr>
              <a:spLocks noChangeArrowheads="1"/>
            </p:cNvSpPr>
            <p:nvPr/>
          </p:nvSpPr>
          <p:spPr bwMode="auto">
            <a:xfrm>
              <a:off x="4620" y="2056"/>
              <a:ext cx="1045" cy="1639"/>
            </a:xfrm>
            <a:prstGeom prst="rect">
              <a:avLst/>
            </a:prstGeom>
            <a:noFill/>
            <a:ln w="9525">
              <a:solidFill>
                <a:schemeClr val="bg1"/>
              </a:solidFill>
              <a:miter lim="800000"/>
              <a:headEnd/>
              <a:tailEnd/>
            </a:ln>
          </p:spPr>
          <p:txBody>
            <a:bodyPr wrap="none" anchor="ctr"/>
            <a:lstStyle/>
            <a:p>
              <a:pPr fontAlgn="base">
                <a:spcBef>
                  <a:spcPct val="0"/>
                </a:spcBef>
                <a:spcAft>
                  <a:spcPct val="0"/>
                </a:spcAft>
              </a:pPr>
              <a:endParaRPr lang="en-US" b="1">
                <a:solidFill>
                  <a:srgbClr val="000000"/>
                </a:solidFill>
                <a:latin typeface="Arial" charset="0"/>
              </a:endParaRPr>
            </a:p>
          </p:txBody>
        </p:sp>
      </p:grpSp>
    </p:spTree>
    <p:extLst>
      <p:ext uri="{BB962C8B-B14F-4D97-AF65-F5344CB8AC3E}">
        <p14:creationId xmlns:p14="http://schemas.microsoft.com/office/powerpoint/2010/main" val="37991735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8"/>
          <p:cNvGraphicFramePr>
            <a:graphicFrameLocks noChangeAspect="1"/>
          </p:cNvGraphicFramePr>
          <p:nvPr>
            <p:extLst>
              <p:ext uri="{D42A27DB-BD31-4B8C-83A1-F6EECF244321}">
                <p14:modId xmlns:p14="http://schemas.microsoft.com/office/powerpoint/2010/main" val="1853295430"/>
              </p:ext>
            </p:extLst>
          </p:nvPr>
        </p:nvGraphicFramePr>
        <p:xfrm>
          <a:off x="738188" y="2438400"/>
          <a:ext cx="7212012" cy="3687762"/>
        </p:xfrm>
        <a:graphic>
          <a:graphicData uri="http://schemas.openxmlformats.org/presentationml/2006/ole">
            <mc:AlternateContent xmlns:mc="http://schemas.openxmlformats.org/markup-compatibility/2006">
              <mc:Choice xmlns:v="urn:schemas-microsoft-com:vml" Requires="v">
                <p:oleObj spid="_x0000_s18819" name="Image" r:id="rId4" imgW="6065019" imgH="3474433" progId="">
                  <p:embed/>
                </p:oleObj>
              </mc:Choice>
              <mc:Fallback>
                <p:oleObj name="Image" r:id="rId4" imgW="6065019" imgH="3474433" progId="">
                  <p:embed/>
                  <p:pic>
                    <p:nvPicPr>
                      <p:cNvPr id="5122" name="Object 8"/>
                      <p:cNvPicPr>
                        <a:picLocks noChangeAspect="1" noChangeArrowheads="1"/>
                      </p:cNvPicPr>
                      <p:nvPr/>
                    </p:nvPicPr>
                    <p:blipFill>
                      <a:blip r:embed="rId5">
                        <a:extLst>
                          <a:ext uri="{28A0092B-C50C-407E-A947-70E740481C1C}">
                            <a14:useLocalDpi xmlns:a14="http://schemas.microsoft.com/office/drawing/2010/main" val="0"/>
                          </a:ext>
                        </a:extLst>
                      </a:blip>
                      <a:srcRect l="4366" t="3288" b="11382"/>
                      <a:stretch>
                        <a:fillRect/>
                      </a:stretch>
                    </p:blipFill>
                    <p:spPr bwMode="auto">
                      <a:xfrm>
                        <a:off x="738188" y="2438400"/>
                        <a:ext cx="7212012" cy="3687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3" name="Rectangle 2"/>
          <p:cNvSpPr>
            <a:spLocks noGrp="1" noChangeArrowheads="1"/>
          </p:cNvSpPr>
          <p:nvPr>
            <p:ph type="title"/>
          </p:nvPr>
        </p:nvSpPr>
        <p:spPr>
          <a:xfrm>
            <a:off x="446088" y="0"/>
            <a:ext cx="8229600" cy="1143000"/>
          </a:xfrm>
        </p:spPr>
        <p:txBody>
          <a:bodyPr/>
          <a:lstStyle/>
          <a:p>
            <a:pPr eaLnBrk="1" hangingPunct="1"/>
            <a:r>
              <a:rPr lang="en-US" dirty="0"/>
              <a:t>RGB </a:t>
            </a:r>
            <a:r>
              <a:rPr lang="zh-CN" altLang="en-US" dirty="0"/>
              <a:t>色彩空间</a:t>
            </a:r>
            <a:endParaRPr lang="en-US" dirty="0"/>
          </a:p>
        </p:txBody>
      </p:sp>
      <p:sp>
        <p:nvSpPr>
          <p:cNvPr id="5124" name="Rectangle 3"/>
          <p:cNvSpPr>
            <a:spLocks noGrp="1" noChangeArrowheads="1"/>
          </p:cNvSpPr>
          <p:nvPr>
            <p:ph type="body" idx="1"/>
          </p:nvPr>
        </p:nvSpPr>
        <p:spPr>
          <a:xfrm>
            <a:off x="446088" y="1128713"/>
            <a:ext cx="8229600" cy="4525962"/>
          </a:xfrm>
        </p:spPr>
        <p:txBody>
          <a:bodyPr/>
          <a:lstStyle/>
          <a:p>
            <a:pPr eaLnBrk="1" hangingPunct="1"/>
            <a:r>
              <a:rPr lang="zh-CN" altLang="en-US" sz="2800" dirty="0"/>
              <a:t>三种单波长原色</a:t>
            </a:r>
            <a:endParaRPr lang="en-US" altLang="zh-CN" sz="2800" dirty="0"/>
          </a:p>
          <a:p>
            <a:pPr marL="0" indent="0" eaLnBrk="1" hangingPunct="1">
              <a:buNone/>
            </a:pPr>
            <a:r>
              <a:rPr lang="zh-CN" altLang="en-US" sz="2800" dirty="0"/>
              <a:t>    优点：便于设备记录，但不便于感知</a:t>
            </a:r>
            <a:endParaRPr lang="en-US" sz="2800" dirty="0"/>
          </a:p>
        </p:txBody>
      </p:sp>
      <p:sp>
        <p:nvSpPr>
          <p:cNvPr id="201733" name="Text Box 5"/>
          <p:cNvSpPr txBox="1">
            <a:spLocks noChangeArrowheads="1"/>
          </p:cNvSpPr>
          <p:nvPr/>
        </p:nvSpPr>
        <p:spPr bwMode="auto">
          <a:xfrm>
            <a:off x="2217357" y="2317948"/>
            <a:ext cx="1317625" cy="307777"/>
          </a:xfrm>
          <a:prstGeom prst="rect">
            <a:avLst/>
          </a:prstGeom>
          <a:noFill/>
          <a:ln w="9525">
            <a:noFill/>
            <a:miter lim="800000"/>
            <a:headEnd/>
            <a:tailEnd/>
          </a:ln>
        </p:spPr>
        <p:txBody>
          <a:bodyPr wrap="square">
            <a:spAutoFit/>
          </a:bodyPr>
          <a:lstStyle/>
          <a:p>
            <a:pPr>
              <a:spcBef>
                <a:spcPct val="50000"/>
              </a:spcBef>
            </a:pPr>
            <a:r>
              <a:rPr lang="en-US" sz="1400" b="0" dirty="0"/>
              <a:t>RGB </a:t>
            </a:r>
            <a:r>
              <a:rPr lang="en-US" sz="1400" dirty="0" err="1"/>
              <a:t>配色函数</a:t>
            </a:r>
            <a:endParaRPr lang="en-US" sz="1400" b="0" dirty="0"/>
          </a:p>
        </p:txBody>
      </p:sp>
      <p:sp>
        <p:nvSpPr>
          <p:cNvPr id="5126" name="Rectangle 9"/>
          <p:cNvSpPr>
            <a:spLocks noChangeArrowheads="1"/>
          </p:cNvSpPr>
          <p:nvPr/>
        </p:nvSpPr>
        <p:spPr bwMode="auto">
          <a:xfrm>
            <a:off x="4973638" y="2625725"/>
            <a:ext cx="4170362" cy="4232275"/>
          </a:xfrm>
          <a:prstGeom prst="rect">
            <a:avLst/>
          </a:prstGeom>
          <a:solidFill>
            <a:schemeClr val="bg1"/>
          </a:solidFill>
          <a:ln w="9525" algn="ctr">
            <a:noFill/>
            <a:round/>
            <a:headEnd/>
            <a:tailEnd/>
          </a:ln>
        </p:spPr>
        <p:txBody>
          <a:bodyPr/>
          <a:lstStyle/>
          <a:p>
            <a:endParaRPr lang="en-US"/>
          </a:p>
        </p:txBody>
      </p:sp>
      <p:pic>
        <p:nvPicPr>
          <p:cNvPr id="5127" name="Picture 7" descr="w-rgb-space"/>
          <p:cNvPicPr>
            <a:picLocks noChangeAspect="1" noChangeArrowheads="1"/>
          </p:cNvPicPr>
          <p:nvPr/>
        </p:nvPicPr>
        <p:blipFill>
          <a:blip r:embed="rId6" cstate="print"/>
          <a:srcRect/>
          <a:stretch>
            <a:fillRect/>
          </a:stretch>
        </p:blipFill>
        <p:spPr bwMode="auto">
          <a:xfrm>
            <a:off x="5265738" y="2763838"/>
            <a:ext cx="2686050" cy="2905125"/>
          </a:xfrm>
          <a:prstGeom prst="rect">
            <a:avLst/>
          </a:prstGeom>
          <a:noFill/>
          <a:ln w="9525">
            <a:noFill/>
            <a:miter lim="800000"/>
            <a:headEnd/>
            <a:tailEnd/>
          </a:ln>
        </p:spPr>
      </p:pic>
    </p:spTree>
    <p:extLst>
      <p:ext uri="{BB962C8B-B14F-4D97-AF65-F5344CB8AC3E}">
        <p14:creationId xmlns:p14="http://schemas.microsoft.com/office/powerpoint/2010/main" val="348604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17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409575" y="0"/>
            <a:ext cx="8229600" cy="1143000"/>
          </a:xfrm>
        </p:spPr>
        <p:txBody>
          <a:bodyPr/>
          <a:lstStyle/>
          <a:p>
            <a:pPr eaLnBrk="1" hangingPunct="1"/>
            <a:r>
              <a:rPr lang="en-US" dirty="0"/>
              <a:t>CIE XYZ </a:t>
            </a:r>
            <a:r>
              <a:rPr lang="zh-CN" altLang="en-US" dirty="0"/>
              <a:t>色彩空间</a:t>
            </a:r>
            <a:endParaRPr lang="en-US" dirty="0"/>
          </a:p>
        </p:txBody>
      </p:sp>
      <p:sp>
        <p:nvSpPr>
          <p:cNvPr id="60419" name="Rectangle 3"/>
          <p:cNvSpPr>
            <a:spLocks noGrp="1" noChangeArrowheads="1"/>
          </p:cNvSpPr>
          <p:nvPr>
            <p:ph type="body" idx="1"/>
          </p:nvPr>
        </p:nvSpPr>
        <p:spPr>
          <a:xfrm>
            <a:off x="446088" y="1019175"/>
            <a:ext cx="8313737" cy="4525963"/>
          </a:xfrm>
        </p:spPr>
        <p:txBody>
          <a:bodyPr/>
          <a:lstStyle/>
          <a:p>
            <a:pPr eaLnBrk="1" hangingPunct="1"/>
            <a:r>
              <a:rPr lang="zh-CN" altLang="en-US" sz="2800" dirty="0"/>
              <a:t>国际照明委员会</a:t>
            </a:r>
            <a:r>
              <a:rPr lang="en-US" sz="2800" dirty="0"/>
              <a:t>(CIE), 1931</a:t>
            </a:r>
          </a:p>
          <a:p>
            <a:pPr eaLnBrk="1" hangingPunct="1"/>
            <a:r>
              <a:rPr lang="zh-CN" altLang="en-US" sz="2800" dirty="0"/>
              <a:t>通常投影显示</a:t>
            </a:r>
            <a:r>
              <a:rPr lang="en-US" sz="2800" dirty="0"/>
              <a:t>:  </a:t>
            </a:r>
          </a:p>
          <a:p>
            <a:pPr eaLnBrk="1" hangingPunct="1">
              <a:buFontTx/>
              <a:buNone/>
            </a:pPr>
            <a:r>
              <a:rPr lang="en-US" sz="2800" dirty="0"/>
              <a:t>	(</a:t>
            </a:r>
            <a:r>
              <a:rPr lang="en-US" sz="2800" dirty="0" err="1"/>
              <a:t>x,y</a:t>
            </a:r>
            <a:r>
              <a:rPr lang="en-US" sz="2800" dirty="0"/>
              <a:t>) = (X/(X+Y+Z), Y/(X+Y+Z))</a:t>
            </a:r>
          </a:p>
          <a:p>
            <a:pPr eaLnBrk="1" hangingPunct="1"/>
            <a:endParaRPr lang="en-US" sz="2800" dirty="0"/>
          </a:p>
        </p:txBody>
      </p:sp>
      <p:pic>
        <p:nvPicPr>
          <p:cNvPr id="60420" name="Picture 5"/>
          <p:cNvPicPr>
            <a:picLocks noChangeAspect="1" noChangeArrowheads="1"/>
          </p:cNvPicPr>
          <p:nvPr/>
        </p:nvPicPr>
        <p:blipFill>
          <a:blip r:embed="rId3" cstate="print"/>
          <a:srcRect/>
          <a:stretch>
            <a:fillRect/>
          </a:stretch>
        </p:blipFill>
        <p:spPr bwMode="auto">
          <a:xfrm>
            <a:off x="1223963" y="3121025"/>
            <a:ext cx="3384550" cy="2730500"/>
          </a:xfrm>
          <a:prstGeom prst="rect">
            <a:avLst/>
          </a:prstGeom>
          <a:noFill/>
          <a:ln w="9525">
            <a:noFill/>
            <a:miter lim="800000"/>
            <a:headEnd/>
            <a:tailEnd/>
          </a:ln>
        </p:spPr>
      </p:pic>
      <p:sp>
        <p:nvSpPr>
          <p:cNvPr id="60421" name="Text Box 7"/>
          <p:cNvSpPr txBox="1">
            <a:spLocks noChangeArrowheads="1"/>
          </p:cNvSpPr>
          <p:nvPr/>
        </p:nvSpPr>
        <p:spPr bwMode="auto">
          <a:xfrm>
            <a:off x="1439863" y="2870200"/>
            <a:ext cx="3384550" cy="304800"/>
          </a:xfrm>
          <a:prstGeom prst="rect">
            <a:avLst/>
          </a:prstGeom>
          <a:noFill/>
          <a:ln w="9525">
            <a:noFill/>
            <a:miter lim="800000"/>
            <a:headEnd/>
            <a:tailEnd/>
          </a:ln>
        </p:spPr>
        <p:txBody>
          <a:bodyPr>
            <a:spAutoFit/>
          </a:bodyPr>
          <a:lstStyle/>
          <a:p>
            <a:pPr>
              <a:spcBef>
                <a:spcPct val="50000"/>
              </a:spcBef>
            </a:pPr>
            <a:r>
              <a:rPr lang="en-US" sz="1400" b="0" dirty="0"/>
              <a:t>CIE XYZ </a:t>
            </a:r>
            <a:r>
              <a:rPr lang="zh-CN" altLang="en-US" sz="1400" dirty="0"/>
              <a:t>配色函数</a:t>
            </a:r>
            <a:endParaRPr lang="en-US" sz="1400" b="0" dirty="0"/>
          </a:p>
        </p:txBody>
      </p:sp>
      <p:pic>
        <p:nvPicPr>
          <p:cNvPr id="60422" name="Picture 9" descr="CIExy1931"/>
          <p:cNvPicPr>
            <a:picLocks noChangeAspect="1" noChangeArrowheads="1"/>
          </p:cNvPicPr>
          <p:nvPr/>
        </p:nvPicPr>
        <p:blipFill>
          <a:blip r:embed="rId4" cstate="print"/>
          <a:srcRect/>
          <a:stretch>
            <a:fillRect/>
          </a:stretch>
        </p:blipFill>
        <p:spPr bwMode="auto">
          <a:xfrm>
            <a:off x="4937125" y="2760662"/>
            <a:ext cx="2811463" cy="3106738"/>
          </a:xfrm>
          <a:prstGeom prst="rect">
            <a:avLst/>
          </a:prstGeom>
          <a:noFill/>
          <a:ln w="9525">
            <a:noFill/>
            <a:miter lim="800000"/>
            <a:headEnd/>
            <a:tailEnd/>
          </a:ln>
        </p:spPr>
      </p:pic>
      <p:sp>
        <p:nvSpPr>
          <p:cNvPr id="60423" name="Text Box 10"/>
          <p:cNvSpPr txBox="1">
            <a:spLocks noChangeArrowheads="1"/>
          </p:cNvSpPr>
          <p:nvPr/>
        </p:nvSpPr>
        <p:spPr bwMode="auto">
          <a:xfrm>
            <a:off x="5040313" y="5043488"/>
            <a:ext cx="3600450" cy="427037"/>
          </a:xfrm>
          <a:prstGeom prst="rect">
            <a:avLst/>
          </a:prstGeom>
          <a:noFill/>
          <a:ln w="9525">
            <a:noFill/>
            <a:miter lim="800000"/>
            <a:headEnd/>
            <a:tailEnd/>
          </a:ln>
        </p:spPr>
        <p:txBody>
          <a:bodyPr>
            <a:spAutoFit/>
          </a:bodyPr>
          <a:lstStyle/>
          <a:p>
            <a:pPr>
              <a:spcBef>
                <a:spcPct val="50000"/>
              </a:spcBef>
            </a:pPr>
            <a:endParaRPr lang="en-US" sz="2200" b="0"/>
          </a:p>
        </p:txBody>
      </p:sp>
    </p:spTree>
    <p:extLst>
      <p:ext uri="{BB962C8B-B14F-4D97-AF65-F5344CB8AC3E}">
        <p14:creationId xmlns:p14="http://schemas.microsoft.com/office/powerpoint/2010/main" val="22171974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46088" y="0"/>
            <a:ext cx="8229600" cy="1143000"/>
          </a:xfrm>
        </p:spPr>
        <p:txBody>
          <a:bodyPr/>
          <a:lstStyle/>
          <a:p>
            <a:pPr eaLnBrk="1" hangingPunct="1"/>
            <a:r>
              <a:rPr lang="en-US" dirty="0"/>
              <a:t>HSV </a:t>
            </a:r>
            <a:r>
              <a:rPr lang="zh-CN" altLang="en-US" dirty="0"/>
              <a:t>色彩空间</a:t>
            </a:r>
            <a:endParaRPr lang="en-US" dirty="0"/>
          </a:p>
        </p:txBody>
      </p:sp>
      <p:sp>
        <p:nvSpPr>
          <p:cNvPr id="61443" name="Rectangle 3"/>
          <p:cNvSpPr>
            <a:spLocks noGrp="1" noChangeArrowheads="1"/>
          </p:cNvSpPr>
          <p:nvPr>
            <p:ph type="body" idx="1"/>
          </p:nvPr>
        </p:nvSpPr>
        <p:spPr>
          <a:xfrm>
            <a:off x="519113" y="1092200"/>
            <a:ext cx="5659437" cy="4525963"/>
          </a:xfrm>
        </p:spPr>
        <p:txBody>
          <a:bodyPr/>
          <a:lstStyle/>
          <a:p>
            <a:r>
              <a:rPr lang="zh-CN" altLang="en-US" sz="2800" b="1" dirty="0"/>
              <a:t>色调</a:t>
            </a:r>
            <a:r>
              <a:rPr lang="en-US" altLang="zh-CN" sz="2800" b="1" dirty="0"/>
              <a:t>(H</a:t>
            </a:r>
            <a:r>
              <a:rPr lang="en-US" altLang="zh-CN" sz="2800" dirty="0"/>
              <a:t>ue</a:t>
            </a:r>
            <a:r>
              <a:rPr lang="en-US" altLang="zh-CN" sz="2800" b="1" dirty="0"/>
              <a:t>)</a:t>
            </a:r>
            <a:r>
              <a:rPr lang="en-US" sz="2800" dirty="0"/>
              <a:t>, </a:t>
            </a:r>
            <a:r>
              <a:rPr lang="zh-CN" altLang="en-US" sz="2800" dirty="0"/>
              <a:t>饱和度</a:t>
            </a:r>
            <a:r>
              <a:rPr lang="en-US" altLang="zh-CN" sz="2800" dirty="0"/>
              <a:t>(</a:t>
            </a:r>
            <a:r>
              <a:rPr lang="en-US" altLang="zh-CN" sz="2800" b="1" dirty="0"/>
              <a:t>S</a:t>
            </a:r>
            <a:r>
              <a:rPr lang="en-US" altLang="zh-CN" sz="2800" dirty="0"/>
              <a:t>aturation)</a:t>
            </a:r>
            <a:r>
              <a:rPr lang="en-US" sz="2800" dirty="0"/>
              <a:t>, </a:t>
            </a:r>
            <a:r>
              <a:rPr lang="zh-CN" altLang="en-US" sz="2800" dirty="0"/>
              <a:t>亮度</a:t>
            </a:r>
            <a:r>
              <a:rPr lang="en-US" sz="2800" b="1" dirty="0"/>
              <a:t>V</a:t>
            </a:r>
            <a:r>
              <a:rPr lang="en-US" sz="2800" dirty="0"/>
              <a:t>alue (Brightness)</a:t>
            </a:r>
          </a:p>
        </p:txBody>
      </p:sp>
      <p:pic>
        <p:nvPicPr>
          <p:cNvPr id="61444" name="Picture 4" descr="hsvcone"/>
          <p:cNvPicPr>
            <a:picLocks noChangeAspect="1" noChangeArrowheads="1"/>
          </p:cNvPicPr>
          <p:nvPr/>
        </p:nvPicPr>
        <p:blipFill>
          <a:blip r:embed="rId3" cstate="print"/>
          <a:srcRect/>
          <a:stretch>
            <a:fillRect/>
          </a:stretch>
        </p:blipFill>
        <p:spPr bwMode="auto">
          <a:xfrm>
            <a:off x="6191250" y="968375"/>
            <a:ext cx="2709863" cy="2387600"/>
          </a:xfrm>
          <a:prstGeom prst="rect">
            <a:avLst/>
          </a:prstGeom>
          <a:noFill/>
          <a:ln w="9525">
            <a:noFill/>
            <a:miter lim="800000"/>
            <a:headEnd/>
            <a:tailEnd/>
          </a:ln>
        </p:spPr>
      </p:pic>
      <p:sp>
        <p:nvSpPr>
          <p:cNvPr id="61445" name="Text Box 5"/>
          <p:cNvSpPr txBox="1">
            <a:spLocks noChangeArrowheads="1"/>
          </p:cNvSpPr>
          <p:nvPr/>
        </p:nvSpPr>
        <p:spPr bwMode="auto">
          <a:xfrm>
            <a:off x="6623050" y="6583363"/>
            <a:ext cx="2520950" cy="274637"/>
          </a:xfrm>
          <a:prstGeom prst="rect">
            <a:avLst/>
          </a:prstGeom>
          <a:noFill/>
          <a:ln w="9525">
            <a:noFill/>
            <a:miter lim="800000"/>
            <a:headEnd/>
            <a:tailEnd/>
          </a:ln>
        </p:spPr>
        <p:txBody>
          <a:bodyPr>
            <a:spAutoFit/>
          </a:bodyPr>
          <a:lstStyle/>
          <a:p>
            <a:pPr>
              <a:spcBef>
                <a:spcPct val="50000"/>
              </a:spcBef>
            </a:pPr>
            <a:r>
              <a:rPr lang="en-US" sz="1200" b="0"/>
              <a:t>Image from mathworks.com</a:t>
            </a:r>
          </a:p>
        </p:txBody>
      </p:sp>
      <p:pic>
        <p:nvPicPr>
          <p:cNvPr id="61446" name="Picture 4"/>
          <p:cNvPicPr>
            <a:picLocks noChangeAspect="1" noChangeArrowheads="1"/>
          </p:cNvPicPr>
          <p:nvPr/>
        </p:nvPicPr>
        <p:blipFill>
          <a:blip r:embed="rId4" cstate="print"/>
          <a:srcRect b="53014"/>
          <a:stretch>
            <a:fillRect/>
          </a:stretch>
        </p:blipFill>
        <p:spPr bwMode="auto">
          <a:xfrm>
            <a:off x="419101" y="3433823"/>
            <a:ext cx="2571750" cy="1971675"/>
          </a:xfrm>
          <a:prstGeom prst="rect">
            <a:avLst/>
          </a:prstGeom>
          <a:noFill/>
          <a:ln w="9525">
            <a:noFill/>
            <a:miter lim="800000"/>
            <a:headEnd/>
            <a:tailEnd/>
          </a:ln>
        </p:spPr>
      </p:pic>
      <p:pic>
        <p:nvPicPr>
          <p:cNvPr id="9" name="Picture 5"/>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176621" y="3687019"/>
            <a:ext cx="2806700" cy="2681288"/>
          </a:xfrm>
          <a:prstGeom prst="rect">
            <a:avLst/>
          </a:prstGeom>
          <a:noFill/>
          <a:ln w="9525">
            <a:noFill/>
            <a:miter lim="800000"/>
            <a:headEnd/>
            <a:tailEnd/>
          </a:ln>
        </p:spPr>
      </p:pic>
      <p:pic>
        <p:nvPicPr>
          <p:cNvPr id="61448" name="Picture 4"/>
          <p:cNvPicPr>
            <a:picLocks noChangeAspect="1" noChangeArrowheads="1"/>
          </p:cNvPicPr>
          <p:nvPr/>
        </p:nvPicPr>
        <p:blipFill>
          <a:blip r:embed="rId4" cstate="print"/>
          <a:srcRect t="49440" b="2501"/>
          <a:stretch>
            <a:fillRect/>
          </a:stretch>
        </p:blipFill>
        <p:spPr bwMode="auto">
          <a:xfrm>
            <a:off x="3183732" y="3383787"/>
            <a:ext cx="2420937" cy="1898650"/>
          </a:xfrm>
          <a:prstGeom prst="rect">
            <a:avLst/>
          </a:prstGeom>
          <a:noFill/>
          <a:ln w="9525">
            <a:noFill/>
            <a:miter lim="800000"/>
            <a:headEnd/>
            <a:tailEnd/>
          </a:ln>
        </p:spPr>
      </p:pic>
    </p:spTree>
    <p:extLst>
      <p:ext uri="{BB962C8B-B14F-4D97-AF65-F5344CB8AC3E}">
        <p14:creationId xmlns:p14="http://schemas.microsoft.com/office/powerpoint/2010/main" val="411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446088" y="0"/>
            <a:ext cx="8229600" cy="1143000"/>
          </a:xfrm>
        </p:spPr>
        <p:txBody>
          <a:bodyPr/>
          <a:lstStyle/>
          <a:p>
            <a:pPr eaLnBrk="1" hangingPunct="1"/>
            <a:r>
              <a:rPr lang="zh-CN" altLang="en-US" dirty="0"/>
              <a:t>色彩空间</a:t>
            </a:r>
            <a:endParaRPr lang="en-US" dirty="0"/>
          </a:p>
        </p:txBody>
      </p:sp>
      <p:sp>
        <p:nvSpPr>
          <p:cNvPr id="62467" name="Content Placeholder 2"/>
          <p:cNvSpPr>
            <a:spLocks noGrp="1"/>
          </p:cNvSpPr>
          <p:nvPr>
            <p:ph idx="1"/>
          </p:nvPr>
        </p:nvSpPr>
        <p:spPr>
          <a:xfrm>
            <a:off x="482600" y="1274763"/>
            <a:ext cx="8229600" cy="4525962"/>
          </a:xfrm>
        </p:spPr>
        <p:txBody>
          <a:bodyPr/>
          <a:lstStyle/>
          <a:p>
            <a:pPr eaLnBrk="1" hangingPunct="1"/>
            <a:r>
              <a:rPr lang="zh-CN" altLang="en-US" dirty="0"/>
              <a:t>色彩空间上的距离是否有意义</a:t>
            </a:r>
            <a:r>
              <a:rPr lang="en-US" dirty="0"/>
              <a:t>?</a:t>
            </a:r>
          </a:p>
        </p:txBody>
      </p:sp>
      <p:pic>
        <p:nvPicPr>
          <p:cNvPr id="62468" name="Picture 9" descr="CIExy1931"/>
          <p:cNvPicPr>
            <a:picLocks noChangeAspect="1" noChangeArrowheads="1"/>
          </p:cNvPicPr>
          <p:nvPr/>
        </p:nvPicPr>
        <p:blipFill>
          <a:blip r:embed="rId3" cstate="print"/>
          <a:srcRect/>
          <a:stretch>
            <a:fillRect/>
          </a:stretch>
        </p:blipFill>
        <p:spPr bwMode="auto">
          <a:xfrm>
            <a:off x="3148013" y="2771775"/>
            <a:ext cx="2811462" cy="3106738"/>
          </a:xfrm>
          <a:prstGeom prst="rect">
            <a:avLst/>
          </a:prstGeom>
          <a:noFill/>
          <a:ln w="9525">
            <a:noFill/>
            <a:miter lim="800000"/>
            <a:headEnd/>
            <a:tailEnd/>
          </a:ln>
        </p:spPr>
      </p:pic>
      <p:pic>
        <p:nvPicPr>
          <p:cNvPr id="62469" name="Picture 4" descr="untitled.bmp"/>
          <p:cNvPicPr>
            <a:picLocks noChangeAspect="1"/>
          </p:cNvPicPr>
          <p:nvPr/>
        </p:nvPicPr>
        <p:blipFill>
          <a:blip r:embed="rId4" cstate="print"/>
          <a:srcRect/>
          <a:stretch>
            <a:fillRect/>
          </a:stretch>
        </p:blipFill>
        <p:spPr bwMode="auto">
          <a:xfrm>
            <a:off x="957263" y="2589213"/>
            <a:ext cx="1431925" cy="1895475"/>
          </a:xfrm>
          <a:prstGeom prst="rect">
            <a:avLst/>
          </a:prstGeom>
          <a:noFill/>
          <a:ln w="9525">
            <a:noFill/>
            <a:miter lim="800000"/>
            <a:headEnd/>
            <a:tailEnd/>
          </a:ln>
        </p:spPr>
      </p:pic>
      <p:pic>
        <p:nvPicPr>
          <p:cNvPr id="62470" name="Picture 5" descr="586px-Watermelon_svg.png"/>
          <p:cNvPicPr>
            <a:picLocks noChangeAspect="1"/>
          </p:cNvPicPr>
          <p:nvPr/>
        </p:nvPicPr>
        <p:blipFill>
          <a:blip r:embed="rId5" cstate="print"/>
          <a:srcRect/>
          <a:stretch>
            <a:fillRect/>
          </a:stretch>
        </p:blipFill>
        <p:spPr bwMode="auto">
          <a:xfrm>
            <a:off x="6324600" y="2589213"/>
            <a:ext cx="1276350" cy="1169987"/>
          </a:xfrm>
          <a:prstGeom prst="rect">
            <a:avLst/>
          </a:prstGeom>
          <a:noFill/>
          <a:ln w="9525">
            <a:noFill/>
            <a:miter lim="800000"/>
            <a:headEnd/>
            <a:tailEnd/>
          </a:ln>
        </p:spPr>
      </p:pic>
      <p:pic>
        <p:nvPicPr>
          <p:cNvPr id="62471" name="Picture 6" descr="school-bus-775146.jpg"/>
          <p:cNvPicPr>
            <a:picLocks noChangeAspect="1"/>
          </p:cNvPicPr>
          <p:nvPr/>
        </p:nvPicPr>
        <p:blipFill>
          <a:blip r:embed="rId6" cstate="print"/>
          <a:srcRect/>
          <a:stretch>
            <a:fillRect/>
          </a:stretch>
        </p:blipFill>
        <p:spPr bwMode="auto">
          <a:xfrm>
            <a:off x="6434138" y="4159250"/>
            <a:ext cx="2287587" cy="1716088"/>
          </a:xfrm>
          <a:prstGeom prst="rect">
            <a:avLst/>
          </a:prstGeom>
          <a:noFill/>
          <a:ln w="9525">
            <a:noFill/>
            <a:miter lim="800000"/>
            <a:headEnd/>
            <a:tailEnd/>
          </a:ln>
        </p:spPr>
      </p:pic>
      <p:cxnSp>
        <p:nvCxnSpPr>
          <p:cNvPr id="62472" name="Straight Arrow Connector 8"/>
          <p:cNvCxnSpPr>
            <a:cxnSpLocks noChangeShapeType="1"/>
          </p:cNvCxnSpPr>
          <p:nvPr/>
        </p:nvCxnSpPr>
        <p:spPr bwMode="auto">
          <a:xfrm rot="10800000" flipV="1">
            <a:off x="4316413" y="3429000"/>
            <a:ext cx="1971675" cy="474663"/>
          </a:xfrm>
          <a:prstGeom prst="straightConnector1">
            <a:avLst/>
          </a:prstGeom>
          <a:noFill/>
          <a:ln w="19050" algn="ctr">
            <a:solidFill>
              <a:schemeClr val="tx1"/>
            </a:solidFill>
            <a:round/>
            <a:headEnd/>
            <a:tailEnd type="arrow" w="med" len="med"/>
          </a:ln>
        </p:spPr>
      </p:cxnSp>
      <p:cxnSp>
        <p:nvCxnSpPr>
          <p:cNvPr id="62473" name="Straight Arrow Connector 10"/>
          <p:cNvCxnSpPr>
            <a:cxnSpLocks noChangeShapeType="1"/>
          </p:cNvCxnSpPr>
          <p:nvPr/>
        </p:nvCxnSpPr>
        <p:spPr bwMode="auto">
          <a:xfrm flipV="1">
            <a:off x="2271713" y="3794125"/>
            <a:ext cx="1825625" cy="255588"/>
          </a:xfrm>
          <a:prstGeom prst="straightConnector1">
            <a:avLst/>
          </a:prstGeom>
          <a:noFill/>
          <a:ln w="19050" algn="ctr">
            <a:solidFill>
              <a:schemeClr val="tx1"/>
            </a:solidFill>
            <a:round/>
            <a:headEnd/>
            <a:tailEnd type="arrow" w="med" len="med"/>
          </a:ln>
        </p:spPr>
      </p:cxnSp>
      <p:cxnSp>
        <p:nvCxnSpPr>
          <p:cNvPr id="62474" name="Straight Arrow Connector 13"/>
          <p:cNvCxnSpPr>
            <a:cxnSpLocks noChangeShapeType="1"/>
          </p:cNvCxnSpPr>
          <p:nvPr/>
        </p:nvCxnSpPr>
        <p:spPr bwMode="auto">
          <a:xfrm rot="10800000">
            <a:off x="4608513" y="3976688"/>
            <a:ext cx="2227262" cy="620712"/>
          </a:xfrm>
          <a:prstGeom prst="straightConnector1">
            <a:avLst/>
          </a:prstGeom>
          <a:noFill/>
          <a:ln w="19050" algn="ctr">
            <a:solidFill>
              <a:schemeClr val="tx1"/>
            </a:solidFill>
            <a:round/>
            <a:headEnd/>
            <a:tailEnd type="arrow" w="med" len="med"/>
          </a:ln>
        </p:spPr>
      </p:cxnSp>
    </p:spTree>
    <p:extLst>
      <p:ext uri="{BB962C8B-B14F-4D97-AF65-F5344CB8AC3E}">
        <p14:creationId xmlns:p14="http://schemas.microsoft.com/office/powerpoint/2010/main" val="18343700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本章内容</a:t>
            </a:r>
            <a:endParaRPr lang="en-US" dirty="0"/>
          </a:p>
        </p:txBody>
      </p:sp>
      <p:sp>
        <p:nvSpPr>
          <p:cNvPr id="3" name="Content Placeholder 2"/>
          <p:cNvSpPr>
            <a:spLocks noGrp="1"/>
          </p:cNvSpPr>
          <p:nvPr>
            <p:ph idx="1"/>
          </p:nvPr>
        </p:nvSpPr>
        <p:spPr/>
        <p:txBody>
          <a:bodyPr/>
          <a:lstStyle/>
          <a:p>
            <a:r>
              <a:rPr lang="en-US" altLang="zh-CN" dirty="0"/>
              <a:t>2.1.</a:t>
            </a:r>
            <a:r>
              <a:rPr lang="zh-CN" altLang="en-US" dirty="0"/>
              <a:t>针孔相机</a:t>
            </a:r>
            <a:endParaRPr lang="en-US" altLang="zh-CN" dirty="0"/>
          </a:p>
          <a:p>
            <a:r>
              <a:rPr lang="en-US" altLang="zh-CN" dirty="0"/>
              <a:t>2.2.</a:t>
            </a:r>
            <a:r>
              <a:rPr lang="zh-CN" altLang="en-US" dirty="0"/>
              <a:t>透镜</a:t>
            </a:r>
            <a:endParaRPr lang="en-US" dirty="0"/>
          </a:p>
          <a:p>
            <a:r>
              <a:rPr lang="en-US" altLang="zh-CN" dirty="0"/>
              <a:t>2.3.</a:t>
            </a:r>
            <a:r>
              <a:rPr lang="zh-CN" altLang="en-US" dirty="0"/>
              <a:t>几何模型</a:t>
            </a:r>
            <a:endParaRPr lang="en-US" altLang="zh-CN" dirty="0"/>
          </a:p>
          <a:p>
            <a:r>
              <a:rPr lang="en-US" altLang="zh-CN" dirty="0"/>
              <a:t>2.4.</a:t>
            </a:r>
            <a:r>
              <a:rPr lang="zh-CN" altLang="en-US" dirty="0"/>
              <a:t>光照模型</a:t>
            </a:r>
            <a:endParaRPr lang="en-US" altLang="zh-CN" dirty="0"/>
          </a:p>
          <a:p>
            <a:r>
              <a:rPr lang="en-US" altLang="zh-CN" dirty="0"/>
              <a:t>2.5.</a:t>
            </a:r>
            <a:r>
              <a:rPr lang="zh-CN" altLang="en-US" dirty="0"/>
              <a:t>传感器件</a:t>
            </a:r>
            <a:endParaRPr lang="en-US" altLang="zh-CN" dirty="0"/>
          </a:p>
          <a:p>
            <a:r>
              <a:rPr lang="en-US" altLang="zh-CN" dirty="0"/>
              <a:t>2.6.</a:t>
            </a:r>
            <a:r>
              <a:rPr lang="zh-CN" altLang="en-US" dirty="0"/>
              <a:t>色彩空间</a:t>
            </a:r>
            <a:endParaRPr lang="en-US" altLang="zh-CN" dirty="0"/>
          </a:p>
          <a:p>
            <a:r>
              <a:rPr lang="en-US" altLang="zh-CN" dirty="0">
                <a:solidFill>
                  <a:srgbClr val="00B050"/>
                </a:solidFill>
              </a:rPr>
              <a:t>2.7.</a:t>
            </a:r>
            <a:r>
              <a:rPr lang="zh-CN" altLang="en-US" dirty="0">
                <a:solidFill>
                  <a:srgbClr val="00B050"/>
                </a:solidFill>
              </a:rPr>
              <a:t>相机标定</a:t>
            </a:r>
            <a:endParaRPr lang="en-US" altLang="zh-CN" dirty="0">
              <a:solidFill>
                <a:srgbClr val="00B050"/>
              </a:solidFill>
            </a:endParaRPr>
          </a:p>
        </p:txBody>
      </p:sp>
    </p:spTree>
    <p:extLst>
      <p:ext uri="{BB962C8B-B14F-4D97-AF65-F5344CB8AC3E}">
        <p14:creationId xmlns:p14="http://schemas.microsoft.com/office/powerpoint/2010/main" val="8158975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FB5AE2-ACCD-2345-BF15-607E56592F33}"/>
              </a:ext>
            </a:extLst>
          </p:cNvPr>
          <p:cNvSpPr>
            <a:spLocks noGrp="1"/>
          </p:cNvSpPr>
          <p:nvPr>
            <p:ph type="title"/>
          </p:nvPr>
        </p:nvSpPr>
        <p:spPr/>
        <p:txBody>
          <a:bodyPr/>
          <a:lstStyle/>
          <a:p>
            <a:r>
              <a:rPr kumimoji="1" lang="en-US" altLang="zh-CN" dirty="0"/>
              <a:t>2.7</a:t>
            </a:r>
            <a:r>
              <a:rPr kumimoji="1" lang="zh-CN" altLang="en-US" dirty="0"/>
              <a:t> 相机标定</a:t>
            </a:r>
          </a:p>
        </p:txBody>
      </p:sp>
      <p:sp>
        <p:nvSpPr>
          <p:cNvPr id="3" name="内容占位符 2">
            <a:extLst>
              <a:ext uri="{FF2B5EF4-FFF2-40B4-BE49-F238E27FC236}">
                <a16:creationId xmlns:a16="http://schemas.microsoft.com/office/drawing/2014/main" id="{B139B4AA-6DF7-B840-BF41-1CAE965A626A}"/>
              </a:ext>
            </a:extLst>
          </p:cNvPr>
          <p:cNvSpPr>
            <a:spLocks noGrp="1"/>
          </p:cNvSpPr>
          <p:nvPr>
            <p:ph idx="1"/>
          </p:nvPr>
        </p:nvSpPr>
        <p:spPr/>
        <p:txBody>
          <a:bodyPr/>
          <a:lstStyle/>
          <a:p>
            <a:r>
              <a:rPr kumimoji="1" lang="zh-CN" altLang="en-US" dirty="0"/>
              <a:t>相机标定</a:t>
            </a:r>
            <a:r>
              <a:rPr kumimoji="1" lang="en-US" altLang="zh-CN" dirty="0"/>
              <a:t>—</a:t>
            </a:r>
            <a:r>
              <a:rPr kumimoji="1" lang="zh-CN" altLang="en-US" dirty="0"/>
              <a:t>根据图像估计相机参数</a:t>
            </a:r>
          </a:p>
        </p:txBody>
      </p:sp>
      <p:pic>
        <p:nvPicPr>
          <p:cNvPr id="4" name="图片 3">
            <a:extLst>
              <a:ext uri="{FF2B5EF4-FFF2-40B4-BE49-F238E27FC236}">
                <a16:creationId xmlns:a16="http://schemas.microsoft.com/office/drawing/2014/main" id="{A2622998-8F2E-C24B-BDB6-A1825652E3A1}"/>
              </a:ext>
            </a:extLst>
          </p:cNvPr>
          <p:cNvPicPr>
            <a:picLocks noChangeAspect="1"/>
          </p:cNvPicPr>
          <p:nvPr/>
        </p:nvPicPr>
        <p:blipFill>
          <a:blip r:embed="rId2"/>
          <a:stretch>
            <a:fillRect/>
          </a:stretch>
        </p:blipFill>
        <p:spPr>
          <a:xfrm>
            <a:off x="990600" y="2133600"/>
            <a:ext cx="6757400" cy="4648200"/>
          </a:xfrm>
          <a:prstGeom prst="rect">
            <a:avLst/>
          </a:prstGeom>
        </p:spPr>
      </p:pic>
    </p:spTree>
    <p:extLst>
      <p:ext uri="{BB962C8B-B14F-4D97-AF65-F5344CB8AC3E}">
        <p14:creationId xmlns:p14="http://schemas.microsoft.com/office/powerpoint/2010/main" val="24088303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FB5AE2-ACCD-2345-BF15-607E56592F33}"/>
              </a:ext>
            </a:extLst>
          </p:cNvPr>
          <p:cNvSpPr>
            <a:spLocks noGrp="1"/>
          </p:cNvSpPr>
          <p:nvPr>
            <p:ph type="title"/>
          </p:nvPr>
        </p:nvSpPr>
        <p:spPr/>
        <p:txBody>
          <a:bodyPr/>
          <a:lstStyle/>
          <a:p>
            <a:r>
              <a:rPr kumimoji="1" lang="en-US" altLang="zh-CN" dirty="0"/>
              <a:t>2.7</a:t>
            </a:r>
            <a:r>
              <a:rPr kumimoji="1" lang="zh-CN" altLang="en-US" dirty="0"/>
              <a:t> 相机标定</a:t>
            </a:r>
          </a:p>
        </p:txBody>
      </p:sp>
      <p:sp>
        <p:nvSpPr>
          <p:cNvPr id="3" name="内容占位符 2">
            <a:extLst>
              <a:ext uri="{FF2B5EF4-FFF2-40B4-BE49-F238E27FC236}">
                <a16:creationId xmlns:a16="http://schemas.microsoft.com/office/drawing/2014/main" id="{B139B4AA-6DF7-B840-BF41-1CAE965A626A}"/>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394C1838-B9E5-5641-8113-B3C3383E859C}"/>
              </a:ext>
            </a:extLst>
          </p:cNvPr>
          <p:cNvPicPr>
            <a:picLocks noChangeAspect="1"/>
          </p:cNvPicPr>
          <p:nvPr/>
        </p:nvPicPr>
        <p:blipFill>
          <a:blip r:embed="rId2"/>
          <a:stretch>
            <a:fillRect/>
          </a:stretch>
        </p:blipFill>
        <p:spPr>
          <a:xfrm>
            <a:off x="0" y="1107000"/>
            <a:ext cx="9144000" cy="5751000"/>
          </a:xfrm>
          <a:prstGeom prst="rect">
            <a:avLst/>
          </a:prstGeom>
        </p:spPr>
      </p:pic>
    </p:spTree>
    <p:extLst>
      <p:ext uri="{BB962C8B-B14F-4D97-AF65-F5344CB8AC3E}">
        <p14:creationId xmlns:p14="http://schemas.microsoft.com/office/powerpoint/2010/main" val="41833094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x,y) \Rightarrow&#10;\left[&#10;\begin{array}{c}&#10;x \\ y \\ 1&#10;\end{array}&#10;\right]&#10;\]&#10;\end{document}&#10;"/>
  <p:tag name="EXTERNALNAME" val="Edittex"/>
  <p:tag name="BLEND" val="False"/>
  <p:tag name="TRANSPARENT" val="False"/>
  <p:tag name="BITMAPFORMAT" val="bmpmono"/>
  <p:tag name="DEBUGINTERACTIVE" val="True"/>
  <p:tag name="ORIGWIDTH" val="486.875"/>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eft[&#10;\begin{array}{c}&#10;x \\ y \\ w&#10;\end{array}&#10;\right]&#10;\Rightarrow&#10;(x/w,y/w) &#10;\]&#10;\end{document}&#10;"/>
  <p:tag name="EXTERNALNAME" val="Edittex"/>
  <p:tag name="BLEND" val="False"/>
  <p:tag name="TRANSPARENT" val="False"/>
  <p:tag name="BITMAPFORMAT" val="bmpmono"/>
  <p:tag name="DEBUGINTERACTIVE" val="True"/>
  <p:tag name="ORIGWIDTH" val="693"/>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eft[&#10;\begin{array}{c}&#10;x \\ y \\ z \\ w&#10;\end{array}&#10;\right]&#10;\Rightarrow&#10;(x/w,y/w, z/w) &#10;\]&#10;\end{document}&#10;"/>
  <p:tag name="EXTERNALNAME" val="Edittex"/>
  <p:tag name="BLEND" val="False"/>
  <p:tag name="TRANSPARENT" val="False"/>
  <p:tag name="BITMAPFORMAT" val="bmpmono"/>
  <p:tag name="DEBUGINTERACTIVE" val="True"/>
  <p:tag name="ORIGWIDTH" val="865.7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x,y,z) \Rightarrow&#10;\left[&#10;\begin{array}{c}&#10;x \\ y \\ z \\ 1&#10;\end{array}&#10;\right]&#10;\]&#10;\end{document}&#10;"/>
  <p:tag name="EXTERNALNAME" val="Edittex"/>
  <p:tag name="BLEND" val="False"/>
  <p:tag name="TRANSPARENT" val="False"/>
  <p:tag name="BITMAPFORMAT" val="bmpmono"/>
  <p:tag name="DEBUGINTERACTIVE" val="True"/>
  <p:tag name="ORIGWIDTH" val="55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5413</TotalTime>
  <Words>3037</Words>
  <Application>Microsoft Macintosh PowerPoint</Application>
  <PresentationFormat>全屏显示(4:3)</PresentationFormat>
  <Paragraphs>626</Paragraphs>
  <Slides>112</Slides>
  <Notes>60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2</vt:i4>
      </vt:variant>
      <vt:variant>
        <vt:lpstr>幻灯片标题</vt:lpstr>
      </vt:variant>
      <vt:variant>
        <vt:i4>112</vt:i4>
      </vt:variant>
    </vt:vector>
  </HeadingPairs>
  <TitlesOfParts>
    <vt:vector size="121" baseType="lpstr">
      <vt:lpstr>-apple-system</vt:lpstr>
      <vt:lpstr>Arial</vt:lpstr>
      <vt:lpstr>Calibri</vt:lpstr>
      <vt:lpstr>Cambria Math</vt:lpstr>
      <vt:lpstr>Helvetica</vt:lpstr>
      <vt:lpstr>Times New Roman</vt:lpstr>
      <vt:lpstr>Office Theme</vt:lpstr>
      <vt:lpstr>Equation</vt:lpstr>
      <vt:lpstr>Image</vt:lpstr>
      <vt:lpstr>计算机视觉 第02章 图像形成</vt:lpstr>
      <vt:lpstr>图像形成</vt:lpstr>
      <vt:lpstr>图像形成</vt:lpstr>
      <vt:lpstr>图像形成</vt:lpstr>
      <vt:lpstr>图像形成历史</vt:lpstr>
      <vt:lpstr>图像形成历史</vt:lpstr>
      <vt:lpstr>图像形成历史</vt:lpstr>
      <vt:lpstr>图像形成历史</vt:lpstr>
      <vt:lpstr>图像形成历史</vt:lpstr>
      <vt:lpstr>图像形成历史</vt:lpstr>
      <vt:lpstr>本章内容</vt:lpstr>
      <vt:lpstr>2.1针孔相机</vt:lpstr>
      <vt:lpstr>2.1针孔相机</vt:lpstr>
      <vt:lpstr>2.1针孔相机</vt:lpstr>
      <vt:lpstr>2.1针孔相机</vt:lpstr>
      <vt:lpstr>2.1针孔相机</vt:lpstr>
      <vt:lpstr>本章内容</vt:lpstr>
      <vt:lpstr>2.2透镜</vt:lpstr>
      <vt:lpstr>2.2透镜</vt:lpstr>
      <vt:lpstr>2.2透镜</vt:lpstr>
      <vt:lpstr>2.2透镜</vt:lpstr>
      <vt:lpstr>2.2透镜</vt:lpstr>
      <vt:lpstr>2.2透镜</vt:lpstr>
      <vt:lpstr>2.2透镜</vt:lpstr>
      <vt:lpstr>2.2透镜</vt:lpstr>
      <vt:lpstr>2.2透镜</vt:lpstr>
      <vt:lpstr>2.2透镜</vt:lpstr>
      <vt:lpstr>2.2透镜</vt:lpstr>
      <vt:lpstr>2.2透镜</vt:lpstr>
      <vt:lpstr>2.2透镜</vt:lpstr>
      <vt:lpstr>视场角取决于焦距大小</vt:lpstr>
      <vt:lpstr>本章内容</vt:lpstr>
      <vt:lpstr>2.3几何模型</vt:lpstr>
      <vt:lpstr>2.3几何模型-内部参数</vt:lpstr>
      <vt:lpstr>2.3几何模型-内部参数</vt:lpstr>
      <vt:lpstr>2.3几何模型-内部参数</vt:lpstr>
      <vt:lpstr>2.3几何模型-内部参数</vt:lpstr>
      <vt:lpstr>2.3几何模型-内部参数</vt:lpstr>
      <vt:lpstr>2.3几何模型-内部参数</vt:lpstr>
      <vt:lpstr>2.3几何模型-内部参数</vt:lpstr>
      <vt:lpstr>2.3几何模型-内部参数</vt:lpstr>
      <vt:lpstr>2.3几何模型-内部参数</vt:lpstr>
      <vt:lpstr>2.3几何模型-内部参数</vt:lpstr>
      <vt:lpstr>2.3几何模型-外部参数</vt:lpstr>
      <vt:lpstr>2.3几何模型-外部参数</vt:lpstr>
      <vt:lpstr>2.3几何模型-外部参数</vt:lpstr>
      <vt:lpstr>2.3几何模型-外部参数</vt:lpstr>
      <vt:lpstr>2.3几何模型-外部参数</vt:lpstr>
      <vt:lpstr>2.3几何模型-外部参数</vt:lpstr>
      <vt:lpstr>2.3几何模型-外部参数</vt:lpstr>
      <vt:lpstr>2.3几何模型-外部参数</vt:lpstr>
      <vt:lpstr>2.3几何模型-外部参数</vt:lpstr>
      <vt:lpstr>2.3几何模型-外部参数</vt:lpstr>
      <vt:lpstr>2.3几何模型-外部参数</vt:lpstr>
      <vt:lpstr>2.3几何模型-外部参数</vt:lpstr>
      <vt:lpstr>2.3几何模型-外部参数</vt:lpstr>
      <vt:lpstr>2.3几何模型-外部参数</vt:lpstr>
      <vt:lpstr>2.3几何模型-外部参数</vt:lpstr>
      <vt:lpstr>2.3几何模型-成像特性</vt:lpstr>
      <vt:lpstr>2.3几何模型-成像特性</vt:lpstr>
      <vt:lpstr>2.3几何模型-成像特性</vt:lpstr>
      <vt:lpstr>2.3几何模型-成像特性</vt:lpstr>
      <vt:lpstr>2.3几何模型-成像特性</vt:lpstr>
      <vt:lpstr>2.3几何模型-成像特性</vt:lpstr>
      <vt:lpstr>2.3几何模型-投影类型</vt:lpstr>
      <vt:lpstr>2.3几何模型-投影类型</vt:lpstr>
      <vt:lpstr>2.3几何模型-投影类型</vt:lpstr>
      <vt:lpstr>2.3几何模型-投影类型</vt:lpstr>
      <vt:lpstr>2.3几何模型-投影类型</vt:lpstr>
      <vt:lpstr>2.3几何模型-投影类型</vt:lpstr>
      <vt:lpstr>2.3几何模型-投影类型</vt:lpstr>
      <vt:lpstr>1.3几何模型-投影类型</vt:lpstr>
      <vt:lpstr>2.3几何模型-投影类型</vt:lpstr>
      <vt:lpstr>2.3几何模型-投影类型</vt:lpstr>
      <vt:lpstr>PowerPoint 演示文稿</vt:lpstr>
      <vt:lpstr>本章内容</vt:lpstr>
      <vt:lpstr>2.4光照模型</vt:lpstr>
      <vt:lpstr>2.4光照模型</vt:lpstr>
      <vt:lpstr>2.4光照模型</vt:lpstr>
      <vt:lpstr>2.4光照模型</vt:lpstr>
      <vt:lpstr>本章内容</vt:lpstr>
      <vt:lpstr>感光芯片</vt:lpstr>
      <vt:lpstr>数字图像</vt:lpstr>
      <vt:lpstr>数字图像</vt:lpstr>
      <vt:lpstr>PowerPoint 演示文稿</vt:lpstr>
      <vt:lpstr>彩色感光芯片</vt:lpstr>
      <vt:lpstr>PowerPoint 演示文稿</vt:lpstr>
      <vt:lpstr>本章内容</vt:lpstr>
      <vt:lpstr>2.6 色彩空间</vt:lpstr>
      <vt:lpstr>2.6 色彩空间</vt:lpstr>
      <vt:lpstr>2.6 色彩空间</vt:lpstr>
      <vt:lpstr>2.6 色彩空间</vt:lpstr>
      <vt:lpstr>RGB 色彩空间</vt:lpstr>
      <vt:lpstr>CIE XYZ 色彩空间</vt:lpstr>
      <vt:lpstr>HSV 色彩空间</vt:lpstr>
      <vt:lpstr>色彩空间</vt:lpstr>
      <vt:lpstr>本章内容</vt:lpstr>
      <vt:lpstr>2.7 相机标定</vt:lpstr>
      <vt:lpstr>2.7 相机标定</vt:lpstr>
      <vt:lpstr>2.7 相机标定</vt:lpstr>
      <vt:lpstr>2.7 相机标定</vt:lpstr>
      <vt:lpstr>2.7 相机标定</vt:lpstr>
      <vt:lpstr>2.7 相机标定</vt:lpstr>
      <vt:lpstr>2.7 相机标定</vt:lpstr>
      <vt:lpstr>2.7 相机标定</vt:lpstr>
      <vt:lpstr>2.7 相机标定</vt:lpstr>
      <vt:lpstr>2.7 相机标定</vt:lpstr>
      <vt:lpstr>2.7 相机标定</vt:lpstr>
      <vt:lpstr>2.7 相机标定</vt:lpstr>
      <vt:lpstr>本章小结</vt:lpstr>
      <vt:lpstr>结束</vt:lpstr>
      <vt:lpstr>下一次课</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Physical parameters of image formation</dc:title>
  <dc:creator>trevor</dc:creator>
  <cp:lastModifiedBy>Microsoft Office User</cp:lastModifiedBy>
  <cp:revision>665</cp:revision>
  <dcterms:created xsi:type="dcterms:W3CDTF">2009-09-01T01:33:15Z</dcterms:created>
  <dcterms:modified xsi:type="dcterms:W3CDTF">2022-10-25T00:21:07Z</dcterms:modified>
</cp:coreProperties>
</file>